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ntserrat Bold" charset="1" panose="00000800000000000000"/>
      <p:regular r:id="rId14"/>
    </p:embeddedFont>
    <p:embeddedFont>
      <p:font typeface="Montserrat" charset="1" panose="00000500000000000000"/>
      <p:regular r:id="rId15"/>
    </p:embeddedFont>
    <p:embeddedFont>
      <p:font typeface="Montserrat Light" charset="1" panose="00000400000000000000"/>
      <p:regular r:id="rId16"/>
    </p:embeddedFont>
    <p:embeddedFont>
      <p:font typeface="Roboto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jpe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12.pn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14" Target="../media/image34.png" Type="http://schemas.openxmlformats.org/officeDocument/2006/relationships/image"/><Relationship Id="rId15" Target="../media/image35.svg" Type="http://schemas.openxmlformats.org/officeDocument/2006/relationships/image"/><Relationship Id="rId2" Target="../media/image2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10.png" Type="http://schemas.openxmlformats.org/officeDocument/2006/relationships/image"/><Relationship Id="rId15" Target="../media/image11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13" Target="../media/image12.png" Type="http://schemas.openxmlformats.org/officeDocument/2006/relationships/image"/><Relationship Id="rId14" Target="../media/image54.png" Type="http://schemas.openxmlformats.org/officeDocument/2006/relationships/image"/><Relationship Id="rId15" Target="../media/image55.svg" Type="http://schemas.openxmlformats.org/officeDocument/2006/relationships/image"/><Relationship Id="rId16" Target="../media/image56.png" Type="http://schemas.openxmlformats.org/officeDocument/2006/relationships/image"/><Relationship Id="rId17" Target="../media/image57.svg" Type="http://schemas.openxmlformats.org/officeDocument/2006/relationships/image"/><Relationship Id="rId2" Target="../media/image2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svg" Type="http://schemas.openxmlformats.org/officeDocument/2006/relationships/image"/><Relationship Id="rId11" Target="../media/image68.png" Type="http://schemas.openxmlformats.org/officeDocument/2006/relationships/image"/><Relationship Id="rId12" Target="../media/image69.svg" Type="http://schemas.openxmlformats.org/officeDocument/2006/relationships/image"/><Relationship Id="rId13" Target="../media/image12.pn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65.jpe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86307" y="534989"/>
            <a:ext cx="4626219" cy="6458304"/>
            <a:chOff x="0" y="0"/>
            <a:chExt cx="6168293" cy="8611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8263" cy="8610981"/>
            </a:xfrm>
            <a:custGeom>
              <a:avLst/>
              <a:gdLst/>
              <a:ahLst/>
              <a:cxnLst/>
              <a:rect r="r" b="b" t="t" l="l"/>
              <a:pathLst>
                <a:path h="8610981" w="6168263">
                  <a:moveTo>
                    <a:pt x="0" y="731393"/>
                  </a:moveTo>
                  <a:lnTo>
                    <a:pt x="0" y="5295138"/>
                  </a:lnTo>
                  <a:cubicBezTo>
                    <a:pt x="0" y="5534914"/>
                    <a:pt x="143256" y="5761228"/>
                    <a:pt x="386334" y="5897245"/>
                  </a:cubicBezTo>
                  <a:lnTo>
                    <a:pt x="4766437" y="8373872"/>
                  </a:lnTo>
                  <a:cubicBezTo>
                    <a:pt x="5358384" y="8610981"/>
                    <a:pt x="6168263" y="8361934"/>
                    <a:pt x="6168263" y="7771765"/>
                  </a:cubicBezTo>
                  <a:lnTo>
                    <a:pt x="6168263" y="731393"/>
                  </a:lnTo>
                  <a:cubicBezTo>
                    <a:pt x="6168263" y="326644"/>
                    <a:pt x="5767451" y="0"/>
                    <a:pt x="5275199" y="0"/>
                  </a:cubicBezTo>
                  <a:lnTo>
                    <a:pt x="893064" y="0"/>
                  </a:lnTo>
                  <a:cubicBezTo>
                    <a:pt x="400812" y="0"/>
                    <a:pt x="0" y="328295"/>
                    <a:pt x="0" y="731393"/>
                  </a:cubicBezTo>
                  <a:close/>
                </a:path>
              </a:pathLst>
            </a:custGeom>
            <a:blipFill>
              <a:blip r:embed="rId2"/>
              <a:stretch>
                <a:fillRect l="-43068" t="0" r="-43068" b="-175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717516" y="765438"/>
            <a:ext cx="2200294" cy="5238746"/>
          </a:xfrm>
          <a:custGeom>
            <a:avLst/>
            <a:gdLst/>
            <a:ahLst/>
            <a:cxnLst/>
            <a:rect r="r" b="b" t="t" l="l"/>
            <a:pathLst>
              <a:path h="5238746" w="2200294">
                <a:moveTo>
                  <a:pt x="0" y="0"/>
                </a:moveTo>
                <a:lnTo>
                  <a:pt x="2200295" y="0"/>
                </a:lnTo>
                <a:lnTo>
                  <a:pt x="2200295" y="5238746"/>
                </a:lnTo>
                <a:lnTo>
                  <a:pt x="0" y="5238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653454" y="534989"/>
            <a:ext cx="6321925" cy="8837808"/>
            <a:chOff x="0" y="0"/>
            <a:chExt cx="8429234" cy="117837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29117" cy="11783822"/>
            </a:xfrm>
            <a:custGeom>
              <a:avLst/>
              <a:gdLst/>
              <a:ahLst/>
              <a:cxnLst/>
              <a:rect r="r" b="b" t="t" l="l"/>
              <a:pathLst>
                <a:path h="11783822" w="8429117">
                  <a:moveTo>
                    <a:pt x="0" y="1041654"/>
                  </a:moveTo>
                  <a:lnTo>
                    <a:pt x="0" y="7350760"/>
                  </a:lnTo>
                  <a:cubicBezTo>
                    <a:pt x="0" y="7928102"/>
                    <a:pt x="472821" y="8394700"/>
                    <a:pt x="1052449" y="8392414"/>
                  </a:cubicBezTo>
                  <a:cubicBezTo>
                    <a:pt x="1634490" y="8390001"/>
                    <a:pt x="2107311" y="8859012"/>
                    <a:pt x="2104898" y="9436481"/>
                  </a:cubicBezTo>
                  <a:lnTo>
                    <a:pt x="2102485" y="10739755"/>
                  </a:lnTo>
                  <a:cubicBezTo>
                    <a:pt x="2102485" y="11317097"/>
                    <a:pt x="2572893" y="11783822"/>
                    <a:pt x="3152521" y="11783822"/>
                  </a:cubicBezTo>
                  <a:lnTo>
                    <a:pt x="7379081" y="11783822"/>
                  </a:lnTo>
                  <a:cubicBezTo>
                    <a:pt x="7958710" y="11783822"/>
                    <a:pt x="8429117" y="11317224"/>
                    <a:pt x="8429117" y="10742168"/>
                  </a:cubicBezTo>
                  <a:lnTo>
                    <a:pt x="8429117" y="4972685"/>
                  </a:lnTo>
                  <a:cubicBezTo>
                    <a:pt x="8429117" y="4628642"/>
                    <a:pt x="8258049" y="4308094"/>
                    <a:pt x="7972933" y="4114800"/>
                  </a:cubicBezTo>
                  <a:lnTo>
                    <a:pt x="2216531" y="183769"/>
                  </a:lnTo>
                  <a:cubicBezTo>
                    <a:pt x="2040763" y="63627"/>
                    <a:pt x="1834134" y="0"/>
                    <a:pt x="1620266" y="0"/>
                  </a:cubicBezTo>
                  <a:lnTo>
                    <a:pt x="1050036" y="0"/>
                  </a:lnTo>
                  <a:cubicBezTo>
                    <a:pt x="470408" y="0"/>
                    <a:pt x="0" y="466598"/>
                    <a:pt x="0" y="1041654"/>
                  </a:cubicBezTo>
                  <a:close/>
                </a:path>
              </a:pathLst>
            </a:custGeom>
            <a:blipFill>
              <a:blip r:embed="rId5"/>
              <a:stretch>
                <a:fillRect l="-43198" t="0" r="-4319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583479" y="-2445487"/>
            <a:ext cx="3161854" cy="5583802"/>
            <a:chOff x="0" y="0"/>
            <a:chExt cx="4215805" cy="74450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15765" cy="7445121"/>
            </a:xfrm>
            <a:custGeom>
              <a:avLst/>
              <a:gdLst/>
              <a:ahLst/>
              <a:cxnLst/>
              <a:rect r="r" b="b" t="t" l="l"/>
              <a:pathLst>
                <a:path h="7445121" w="4215765">
                  <a:moveTo>
                    <a:pt x="0" y="626237"/>
                  </a:moveTo>
                  <a:lnTo>
                    <a:pt x="0" y="4533900"/>
                  </a:lnTo>
                  <a:cubicBezTo>
                    <a:pt x="0" y="4739259"/>
                    <a:pt x="97917" y="4932934"/>
                    <a:pt x="264033" y="5049520"/>
                  </a:cubicBezTo>
                  <a:lnTo>
                    <a:pt x="3257677" y="7170039"/>
                  </a:lnTo>
                  <a:cubicBezTo>
                    <a:pt x="3662172" y="7445121"/>
                    <a:pt x="4215765" y="7159879"/>
                    <a:pt x="4215765" y="6654419"/>
                  </a:cubicBezTo>
                  <a:lnTo>
                    <a:pt x="4215765" y="626237"/>
                  </a:lnTo>
                  <a:cubicBezTo>
                    <a:pt x="4215765" y="279654"/>
                    <a:pt x="3941826" y="0"/>
                    <a:pt x="3605403" y="0"/>
                  </a:cubicBezTo>
                  <a:lnTo>
                    <a:pt x="610362" y="0"/>
                  </a:lnTo>
                  <a:cubicBezTo>
                    <a:pt x="273939" y="0"/>
                    <a:pt x="0" y="281051"/>
                    <a:pt x="0" y="626237"/>
                  </a:cubicBezTo>
                  <a:close/>
                </a:path>
              </a:pathLst>
            </a:custGeom>
            <a:blipFill>
              <a:blip r:embed="rId6"/>
              <a:stretch>
                <a:fillRect l="-106900" t="0" r="-106901" b="-2309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833812" y="7153000"/>
            <a:ext cx="3302093" cy="4903252"/>
          </a:xfrm>
          <a:custGeom>
            <a:avLst/>
            <a:gdLst/>
            <a:ahLst/>
            <a:cxnLst/>
            <a:rect r="r" b="b" t="t" l="l"/>
            <a:pathLst>
              <a:path h="4903252" w="3302093">
                <a:moveTo>
                  <a:pt x="0" y="0"/>
                </a:moveTo>
                <a:lnTo>
                  <a:pt x="3302093" y="0"/>
                </a:lnTo>
                <a:lnTo>
                  <a:pt x="3302093" y="4903252"/>
                </a:lnTo>
                <a:lnTo>
                  <a:pt x="0" y="49032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880392"/>
            <a:ext cx="335159" cy="296616"/>
          </a:xfrm>
          <a:custGeom>
            <a:avLst/>
            <a:gdLst/>
            <a:ahLst/>
            <a:cxnLst/>
            <a:rect r="r" b="b" t="t" l="l"/>
            <a:pathLst>
              <a:path h="296616" w="335159">
                <a:moveTo>
                  <a:pt x="0" y="0"/>
                </a:moveTo>
                <a:lnTo>
                  <a:pt x="335159" y="0"/>
                </a:lnTo>
                <a:lnTo>
                  <a:pt x="335159" y="296616"/>
                </a:lnTo>
                <a:lnTo>
                  <a:pt x="0" y="2966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-219" r="0" b="-21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61758" y="8899279"/>
            <a:ext cx="937660" cy="473518"/>
          </a:xfrm>
          <a:custGeom>
            <a:avLst/>
            <a:gdLst/>
            <a:ahLst/>
            <a:cxnLst/>
            <a:rect r="r" b="b" t="t" l="l"/>
            <a:pathLst>
              <a:path h="473518" w="937660">
                <a:moveTo>
                  <a:pt x="0" y="0"/>
                </a:moveTo>
                <a:lnTo>
                  <a:pt x="937660" y="0"/>
                </a:lnTo>
                <a:lnTo>
                  <a:pt x="937660" y="473518"/>
                </a:lnTo>
                <a:lnTo>
                  <a:pt x="0" y="473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-5" r="0" b="-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59009" y="7352425"/>
            <a:ext cx="7494683" cy="2020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1"/>
              </a:lnSpc>
            </a:pPr>
            <a:r>
              <a:rPr lang="en-US" b="true" sz="4138" spc="259">
                <a:solidFill>
                  <a:srgbClr val="044B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NEXUS</a:t>
            </a:r>
          </a:p>
          <a:p>
            <a:pPr algn="l">
              <a:lnSpc>
                <a:spcPts val="3644"/>
              </a:lnSpc>
            </a:pPr>
            <a:r>
              <a:rPr lang="en-US" sz="2939" spc="185">
                <a:solidFill>
                  <a:srgbClr val="044B86"/>
                </a:solidFill>
                <a:latin typeface="Montserrat"/>
                <a:ea typeface="Montserrat"/>
                <a:cs typeface="Montserrat"/>
                <a:sym typeface="Montserrat"/>
              </a:rPr>
              <a:t>INTERATIVE INSIGHT &amp; INTELLIGENCE FROM FISCAL ANALYSIS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772787" y="-977270"/>
            <a:ext cx="5581467" cy="5581467"/>
            <a:chOff x="0" y="0"/>
            <a:chExt cx="7441956" cy="74419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41946" cy="7441946"/>
            </a:xfrm>
            <a:custGeom>
              <a:avLst/>
              <a:gdLst/>
              <a:ahLst/>
              <a:cxnLst/>
              <a:rect r="r" b="b" t="t" l="l"/>
              <a:pathLst>
                <a:path h="7441946" w="7441946">
                  <a:moveTo>
                    <a:pt x="0" y="0"/>
                  </a:moveTo>
                  <a:lnTo>
                    <a:pt x="7441946" y="0"/>
                  </a:lnTo>
                  <a:lnTo>
                    <a:pt x="7441946" y="7441946"/>
                  </a:lnTo>
                  <a:lnTo>
                    <a:pt x="0" y="7441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59009" y="2834141"/>
            <a:ext cx="2703276" cy="58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b="true" sz="2000" spc="74">
                <a:solidFill>
                  <a:srgbClr val="044B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Intelligent Agent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" r="0" b="-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665565" y="6652718"/>
            <a:ext cx="1455923" cy="3591888"/>
          </a:xfrm>
          <a:custGeom>
            <a:avLst/>
            <a:gdLst/>
            <a:ahLst/>
            <a:cxnLst/>
            <a:rect r="r" b="b" t="t" l="l"/>
            <a:pathLst>
              <a:path h="3591888" w="1455923">
                <a:moveTo>
                  <a:pt x="0" y="0"/>
                </a:moveTo>
                <a:lnTo>
                  <a:pt x="1455923" y="0"/>
                </a:lnTo>
                <a:lnTo>
                  <a:pt x="1455923" y="3591888"/>
                </a:lnTo>
                <a:lnTo>
                  <a:pt x="0" y="3591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70962" y="0"/>
            <a:ext cx="1116029" cy="2581754"/>
          </a:xfrm>
          <a:custGeom>
            <a:avLst/>
            <a:gdLst/>
            <a:ahLst/>
            <a:cxnLst/>
            <a:rect r="r" b="b" t="t" l="l"/>
            <a:pathLst>
              <a:path h="2581754" w="1116029">
                <a:moveTo>
                  <a:pt x="0" y="0"/>
                </a:moveTo>
                <a:lnTo>
                  <a:pt x="1116029" y="0"/>
                </a:lnTo>
                <a:lnTo>
                  <a:pt x="1116029" y="2581754"/>
                </a:lnTo>
                <a:lnTo>
                  <a:pt x="0" y="25817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68980" y="-37012"/>
            <a:ext cx="5920192" cy="8529875"/>
            <a:chOff x="0" y="0"/>
            <a:chExt cx="7893589" cy="113731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93558" cy="11373231"/>
            </a:xfrm>
            <a:custGeom>
              <a:avLst/>
              <a:gdLst/>
              <a:ahLst/>
              <a:cxnLst/>
              <a:rect r="r" b="b" t="t" l="l"/>
              <a:pathLst>
                <a:path h="11373231" w="7893558">
                  <a:moveTo>
                    <a:pt x="7380224" y="916432"/>
                  </a:moveTo>
                  <a:cubicBezTo>
                    <a:pt x="7662672" y="977900"/>
                    <a:pt x="7893558" y="1264666"/>
                    <a:pt x="7893558" y="1553591"/>
                  </a:cubicBezTo>
                  <a:lnTo>
                    <a:pt x="7893558" y="10847705"/>
                  </a:lnTo>
                  <a:cubicBezTo>
                    <a:pt x="7893558" y="11136757"/>
                    <a:pt x="7657084" y="11373231"/>
                    <a:pt x="7368032" y="11373231"/>
                  </a:cubicBezTo>
                  <a:lnTo>
                    <a:pt x="465328" y="11373231"/>
                  </a:lnTo>
                  <a:cubicBezTo>
                    <a:pt x="176403" y="11373104"/>
                    <a:pt x="0" y="11144504"/>
                    <a:pt x="73279" y="10864850"/>
                  </a:cubicBezTo>
                  <a:lnTo>
                    <a:pt x="2807208" y="457835"/>
                  </a:lnTo>
                  <a:cubicBezTo>
                    <a:pt x="2880487" y="178435"/>
                    <a:pt x="3171825" y="0"/>
                    <a:pt x="3454273" y="61468"/>
                  </a:cubicBezTo>
                  <a:lnTo>
                    <a:pt x="7380224" y="916432"/>
                  </a:lnTo>
                  <a:close/>
                </a:path>
              </a:pathLst>
            </a:custGeom>
            <a:blipFill>
              <a:blip r:embed="rId7"/>
              <a:stretch>
                <a:fillRect l="-81245" t="-435" r="-8052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170807" y="7154955"/>
            <a:ext cx="2644566" cy="2644566"/>
          </a:xfrm>
          <a:custGeom>
            <a:avLst/>
            <a:gdLst/>
            <a:ahLst/>
            <a:cxnLst/>
            <a:rect r="r" b="b" t="t" l="l"/>
            <a:pathLst>
              <a:path h="2644566" w="2644566">
                <a:moveTo>
                  <a:pt x="0" y="0"/>
                </a:moveTo>
                <a:lnTo>
                  <a:pt x="2644566" y="0"/>
                </a:lnTo>
                <a:lnTo>
                  <a:pt x="2644566" y="2644566"/>
                </a:lnTo>
                <a:lnTo>
                  <a:pt x="0" y="2644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2538" y="1365631"/>
            <a:ext cx="6602387" cy="60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b="true" sz="4470" spc="280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Desafio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597" y="3071612"/>
            <a:ext cx="11007847" cy="420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  <a:r>
              <a:rPr lang="en-US" sz="2400" spc="151">
                <a:solidFill>
                  <a:srgbClr val="E5FE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Empreendedores brasileiros enfrentam um desafio crítico: passam horas analisando manualmente dados fiscais, bancários e de estoque. 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  <a:r>
              <a:rPr lang="en-US" sz="2400" spc="151">
                <a:solidFill>
                  <a:srgbClr val="E5FE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Em um mercado cada vez mais competitivo, </a:t>
            </a:r>
            <a:r>
              <a:rPr lang="en-US" b="true" sz="2400" spc="151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onde 40% das empresas não sobrevivem aos primeiros 5 anos</a:t>
            </a:r>
            <a:r>
              <a:rPr lang="en-US" sz="2400" spc="151">
                <a:solidFill>
                  <a:srgbClr val="E5FE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esse tempo perdido pode ser fatal. 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4358" y="7433627"/>
            <a:ext cx="10037964" cy="1998105"/>
          </a:xfrm>
          <a:custGeom>
            <a:avLst/>
            <a:gdLst/>
            <a:ahLst/>
            <a:cxnLst/>
            <a:rect r="r" b="b" t="t" l="l"/>
            <a:pathLst>
              <a:path h="1998105" w="10037964">
                <a:moveTo>
                  <a:pt x="0" y="0"/>
                </a:moveTo>
                <a:lnTo>
                  <a:pt x="10037964" y="0"/>
                </a:lnTo>
                <a:lnTo>
                  <a:pt x="10037964" y="1998104"/>
                </a:lnTo>
                <a:lnTo>
                  <a:pt x="0" y="19981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2047581" y="8238561"/>
            <a:ext cx="444595" cy="444595"/>
          </a:xfrm>
          <a:custGeom>
            <a:avLst/>
            <a:gdLst/>
            <a:ahLst/>
            <a:cxnLst/>
            <a:rect r="r" b="b" t="t" l="l"/>
            <a:pathLst>
              <a:path h="444595" w="444595">
                <a:moveTo>
                  <a:pt x="0" y="0"/>
                </a:moveTo>
                <a:lnTo>
                  <a:pt x="444595" y="0"/>
                </a:lnTo>
                <a:lnTo>
                  <a:pt x="444595" y="444594"/>
                </a:lnTo>
                <a:lnTo>
                  <a:pt x="0" y="4445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754010" y="7755920"/>
            <a:ext cx="9832650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00" spc="151">
                <a:solidFill>
                  <a:srgbClr val="E5FE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recurso mais precioso - o </a:t>
            </a:r>
            <a:r>
              <a:rPr lang="en-US" b="true" sz="2400" spc="151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TEMPO</a:t>
            </a:r>
            <a:r>
              <a:rPr lang="en-US" sz="2400" spc="151">
                <a:solidFill>
                  <a:srgbClr val="E5FE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- está sendo desperdiçado em tarefas que deveriam ser automatizadas.</a:t>
            </a: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84597" y="1808443"/>
            <a:ext cx="7444227" cy="91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3"/>
              </a:lnSpc>
            </a:pPr>
            <a:r>
              <a:rPr lang="en-US" b="true" sz="6555" spc="413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Mercadológico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92538" y="634938"/>
            <a:ext cx="937660" cy="473518"/>
          </a:xfrm>
          <a:custGeom>
            <a:avLst/>
            <a:gdLst/>
            <a:ahLst/>
            <a:cxnLst/>
            <a:rect r="r" b="b" t="t" l="l"/>
            <a:pathLst>
              <a:path h="473518" w="937660">
                <a:moveTo>
                  <a:pt x="0" y="0"/>
                </a:moveTo>
                <a:lnTo>
                  <a:pt x="937660" y="0"/>
                </a:lnTo>
                <a:lnTo>
                  <a:pt x="937660" y="473518"/>
                </a:lnTo>
                <a:lnTo>
                  <a:pt x="0" y="4735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5" r="0" b="-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" r="0" b="-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24863" y="1143655"/>
            <a:ext cx="335159" cy="296616"/>
          </a:xfrm>
          <a:custGeom>
            <a:avLst/>
            <a:gdLst/>
            <a:ahLst/>
            <a:cxnLst/>
            <a:rect r="r" b="b" t="t" l="l"/>
            <a:pathLst>
              <a:path h="296616" w="335159">
                <a:moveTo>
                  <a:pt x="0" y="0"/>
                </a:moveTo>
                <a:lnTo>
                  <a:pt x="335159" y="0"/>
                </a:lnTo>
                <a:lnTo>
                  <a:pt x="335159" y="296616"/>
                </a:lnTo>
                <a:lnTo>
                  <a:pt x="0" y="29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9" r="0" b="-2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73840" y="-619924"/>
            <a:ext cx="1689330" cy="5491869"/>
          </a:xfrm>
          <a:custGeom>
            <a:avLst/>
            <a:gdLst/>
            <a:ahLst/>
            <a:cxnLst/>
            <a:rect r="r" b="b" t="t" l="l"/>
            <a:pathLst>
              <a:path h="5491869" w="1689330">
                <a:moveTo>
                  <a:pt x="0" y="0"/>
                </a:moveTo>
                <a:lnTo>
                  <a:pt x="1689330" y="0"/>
                </a:lnTo>
                <a:lnTo>
                  <a:pt x="1689330" y="5491869"/>
                </a:lnTo>
                <a:lnTo>
                  <a:pt x="0" y="54918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87007" y="7858322"/>
            <a:ext cx="1118675" cy="2174934"/>
          </a:xfrm>
          <a:custGeom>
            <a:avLst/>
            <a:gdLst/>
            <a:ahLst/>
            <a:cxnLst/>
            <a:rect r="r" b="b" t="t" l="l"/>
            <a:pathLst>
              <a:path h="2174934" w="1118675">
                <a:moveTo>
                  <a:pt x="0" y="0"/>
                </a:moveTo>
                <a:lnTo>
                  <a:pt x="1118675" y="0"/>
                </a:lnTo>
                <a:lnTo>
                  <a:pt x="1118675" y="2174934"/>
                </a:lnTo>
                <a:lnTo>
                  <a:pt x="0" y="21749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4863" y="4027221"/>
            <a:ext cx="15206251" cy="336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00" spc="151">
                <a:solidFill>
                  <a:srgbClr val="044B86"/>
                </a:solidFill>
                <a:latin typeface="Montserrat"/>
                <a:ea typeface="Montserrat"/>
                <a:cs typeface="Montserrat"/>
                <a:sym typeface="Montserrat"/>
              </a:rPr>
              <a:t>O NEXUS é uma aplicação web que usa IA para conversar com seus dados. 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  <a:r>
              <a:rPr lang="en-US" sz="2400" spc="151">
                <a:solidFill>
                  <a:srgbClr val="044B86"/>
                </a:solidFill>
                <a:latin typeface="Montserrat"/>
                <a:ea typeface="Montserrat"/>
                <a:cs typeface="Montserrat"/>
                <a:sym typeface="Montserrat"/>
              </a:rPr>
              <a:t>De forma simples, rápida e objetiva você faz upload de arquivos fiscais, bancários ou de estoque (com até 5 arquivos simultaneamente e em diferentes formatos) e pergunta em linguagem natural o que precisa saber. </a:t>
            </a:r>
          </a:p>
          <a:p>
            <a:pPr algn="l">
              <a:lnSpc>
                <a:spcPts val="3358"/>
              </a:lnSpc>
            </a:pPr>
          </a:p>
          <a:p>
            <a:pPr algn="l">
              <a:lnSpc>
                <a:spcPts val="3358"/>
              </a:lnSpc>
            </a:pPr>
            <a:r>
              <a:rPr lang="en-US" sz="2400" spc="151">
                <a:solidFill>
                  <a:srgbClr val="044B86"/>
                </a:solidFill>
                <a:latin typeface="Montserrat"/>
                <a:ea typeface="Montserrat"/>
                <a:cs typeface="Montserrat"/>
                <a:sym typeface="Montserrat"/>
              </a:rPr>
              <a:t>A IA,  responde instantaneamente com análises, gráficos e insights estratégicos</a:t>
            </a:r>
          </a:p>
          <a:p>
            <a:pPr algn="l">
              <a:lnSpc>
                <a:spcPts val="335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130852" y="7408600"/>
            <a:ext cx="3795832" cy="3334151"/>
          </a:xfrm>
          <a:custGeom>
            <a:avLst/>
            <a:gdLst/>
            <a:ahLst/>
            <a:cxnLst/>
            <a:rect r="r" b="b" t="t" l="l"/>
            <a:pathLst>
              <a:path h="3334151" w="3795832">
                <a:moveTo>
                  <a:pt x="0" y="0"/>
                </a:moveTo>
                <a:lnTo>
                  <a:pt x="3795833" y="0"/>
                </a:lnTo>
                <a:lnTo>
                  <a:pt x="3795833" y="3334152"/>
                </a:lnTo>
                <a:lnTo>
                  <a:pt x="0" y="3334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-104562"/>
            <a:ext cx="3944107" cy="3944107"/>
            <a:chOff x="0" y="0"/>
            <a:chExt cx="5258809" cy="52588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58816" cy="5258816"/>
            </a:xfrm>
            <a:custGeom>
              <a:avLst/>
              <a:gdLst/>
              <a:ahLst/>
              <a:cxnLst/>
              <a:rect r="r" b="b" t="t" l="l"/>
              <a:pathLst>
                <a:path h="5258816" w="5258816">
                  <a:moveTo>
                    <a:pt x="0" y="0"/>
                  </a:moveTo>
                  <a:lnTo>
                    <a:pt x="5258816" y="0"/>
                  </a:lnTo>
                  <a:lnTo>
                    <a:pt x="5258816" y="5258816"/>
                  </a:lnTo>
                  <a:lnTo>
                    <a:pt x="0" y="5258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112189" y="1465665"/>
            <a:ext cx="6602387" cy="60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b="true" sz="4470" spc="280">
                <a:solidFill>
                  <a:srgbClr val="044B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Inteligência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4248" y="1908476"/>
            <a:ext cx="10069533" cy="91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3"/>
              </a:lnSpc>
            </a:pPr>
            <a:r>
              <a:rPr lang="en-US" b="true" sz="6555" spc="413">
                <a:solidFill>
                  <a:srgbClr val="044B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 Seu Negócio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571223" y="7395262"/>
            <a:ext cx="3795832" cy="3334151"/>
          </a:xfrm>
          <a:custGeom>
            <a:avLst/>
            <a:gdLst/>
            <a:ahLst/>
            <a:cxnLst/>
            <a:rect r="r" b="b" t="t" l="l"/>
            <a:pathLst>
              <a:path h="3334151" w="3795832">
                <a:moveTo>
                  <a:pt x="0" y="0"/>
                </a:moveTo>
                <a:lnTo>
                  <a:pt x="3795833" y="0"/>
                </a:lnTo>
                <a:lnTo>
                  <a:pt x="3795833" y="3334150"/>
                </a:lnTo>
                <a:lnTo>
                  <a:pt x="0" y="3334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03287" y="7395262"/>
            <a:ext cx="3795832" cy="3334151"/>
          </a:xfrm>
          <a:custGeom>
            <a:avLst/>
            <a:gdLst/>
            <a:ahLst/>
            <a:cxnLst/>
            <a:rect r="r" b="b" t="t" l="l"/>
            <a:pathLst>
              <a:path h="3334151" w="3795832">
                <a:moveTo>
                  <a:pt x="0" y="0"/>
                </a:moveTo>
                <a:lnTo>
                  <a:pt x="3795833" y="0"/>
                </a:lnTo>
                <a:lnTo>
                  <a:pt x="3795833" y="3334151"/>
                </a:lnTo>
                <a:lnTo>
                  <a:pt x="0" y="33341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18479" y="8860663"/>
            <a:ext cx="553428" cy="318221"/>
          </a:xfrm>
          <a:custGeom>
            <a:avLst/>
            <a:gdLst/>
            <a:ahLst/>
            <a:cxnLst/>
            <a:rect r="r" b="b" t="t" l="l"/>
            <a:pathLst>
              <a:path h="318221" w="553428">
                <a:moveTo>
                  <a:pt x="0" y="0"/>
                </a:moveTo>
                <a:lnTo>
                  <a:pt x="553428" y="0"/>
                </a:lnTo>
                <a:lnTo>
                  <a:pt x="553428" y="318221"/>
                </a:lnTo>
                <a:lnTo>
                  <a:pt x="0" y="3182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10" r="0" b="-11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69738" y="8804129"/>
            <a:ext cx="543094" cy="543094"/>
          </a:xfrm>
          <a:custGeom>
            <a:avLst/>
            <a:gdLst/>
            <a:ahLst/>
            <a:cxnLst/>
            <a:rect r="r" b="b" t="t" l="l"/>
            <a:pathLst>
              <a:path h="543094" w="543094">
                <a:moveTo>
                  <a:pt x="0" y="0"/>
                </a:moveTo>
                <a:lnTo>
                  <a:pt x="543094" y="0"/>
                </a:lnTo>
                <a:lnTo>
                  <a:pt x="543094" y="543094"/>
                </a:lnTo>
                <a:lnTo>
                  <a:pt x="0" y="5430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154474" y="8738400"/>
            <a:ext cx="3748589" cy="54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b="true" sz="3999" spc="251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UPLOAD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2434" y="2581120"/>
            <a:ext cx="1910252" cy="41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9"/>
              </a:lnSpc>
            </a:pPr>
            <a:r>
              <a:rPr lang="en-US" b="true" sz="1413" spc="51">
                <a:solidFill>
                  <a:srgbClr val="044B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Intelligent Agent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19796" y="8546086"/>
            <a:ext cx="4279638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b="true" sz="3999" spc="251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ANÁLISE</a:t>
            </a:r>
          </a:p>
          <a:p>
            <a:pPr algn="ctr">
              <a:lnSpc>
                <a:spcPts val="4559"/>
              </a:lnSpc>
            </a:pPr>
            <a:r>
              <a:rPr lang="en-US" b="true" sz="3999" spc="251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51859" y="8546086"/>
            <a:ext cx="4279638" cy="111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b="true" sz="3999" spc="251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RESPOSTAS RÁPIDAS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4B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2996" y="2932013"/>
            <a:ext cx="1455923" cy="3591888"/>
          </a:xfrm>
          <a:custGeom>
            <a:avLst/>
            <a:gdLst/>
            <a:ahLst/>
            <a:cxnLst/>
            <a:rect r="r" b="b" t="t" l="l"/>
            <a:pathLst>
              <a:path h="3591888" w="1455923">
                <a:moveTo>
                  <a:pt x="0" y="0"/>
                </a:moveTo>
                <a:lnTo>
                  <a:pt x="1455923" y="0"/>
                </a:lnTo>
                <a:lnTo>
                  <a:pt x="1455923" y="3591888"/>
                </a:lnTo>
                <a:lnTo>
                  <a:pt x="0" y="359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93358" y="-2780416"/>
            <a:ext cx="3087949" cy="7618233"/>
          </a:xfrm>
          <a:custGeom>
            <a:avLst/>
            <a:gdLst/>
            <a:ahLst/>
            <a:cxnLst/>
            <a:rect r="r" b="b" t="t" l="l"/>
            <a:pathLst>
              <a:path h="7618233" w="3087949">
                <a:moveTo>
                  <a:pt x="0" y="0"/>
                </a:moveTo>
                <a:lnTo>
                  <a:pt x="3087950" y="0"/>
                </a:lnTo>
                <a:lnTo>
                  <a:pt x="3087950" y="7618233"/>
                </a:lnTo>
                <a:lnTo>
                  <a:pt x="0" y="7618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80292" y="8251846"/>
            <a:ext cx="10938708" cy="2602253"/>
          </a:xfrm>
          <a:custGeom>
            <a:avLst/>
            <a:gdLst/>
            <a:ahLst/>
            <a:cxnLst/>
            <a:rect r="r" b="b" t="t" l="l"/>
            <a:pathLst>
              <a:path h="2602253" w="10938708">
                <a:moveTo>
                  <a:pt x="0" y="0"/>
                </a:moveTo>
                <a:lnTo>
                  <a:pt x="10938708" y="0"/>
                </a:lnTo>
                <a:lnTo>
                  <a:pt x="10938708" y="2602254"/>
                </a:lnTo>
                <a:lnTo>
                  <a:pt x="0" y="2602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6641" y="1250019"/>
            <a:ext cx="8204713" cy="60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b="true" sz="4470" spc="280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Transforme desafios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92831"/>
            <a:ext cx="9432664" cy="91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3"/>
              </a:lnSpc>
            </a:pPr>
            <a:r>
              <a:rPr lang="en-US" b="true" sz="6555" spc="413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 Oportunidades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8312" y="5449269"/>
            <a:ext cx="6262655" cy="3785286"/>
            <a:chOff x="0" y="0"/>
            <a:chExt cx="8350207" cy="50470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50250" cy="5047107"/>
            </a:xfrm>
            <a:custGeom>
              <a:avLst/>
              <a:gdLst/>
              <a:ahLst/>
              <a:cxnLst/>
              <a:rect r="r" b="b" t="t" l="l"/>
              <a:pathLst>
                <a:path h="5047107" w="8350250">
                  <a:moveTo>
                    <a:pt x="7969631" y="0"/>
                  </a:moveTo>
                  <a:lnTo>
                    <a:pt x="380619" y="0"/>
                  </a:lnTo>
                  <a:cubicBezTo>
                    <a:pt x="170434" y="0"/>
                    <a:pt x="0" y="170434"/>
                    <a:pt x="0" y="380619"/>
                  </a:cubicBezTo>
                  <a:lnTo>
                    <a:pt x="0" y="5047107"/>
                  </a:lnTo>
                  <a:lnTo>
                    <a:pt x="8350250" y="5047107"/>
                  </a:lnTo>
                  <a:lnTo>
                    <a:pt x="8350250" y="380619"/>
                  </a:lnTo>
                  <a:cubicBezTo>
                    <a:pt x="8350250" y="170434"/>
                    <a:pt x="8179816" y="0"/>
                    <a:pt x="7969631" y="0"/>
                  </a:cubicBezTo>
                  <a:close/>
                  <a:moveTo>
                    <a:pt x="7986650" y="4683506"/>
                  </a:moveTo>
                  <a:lnTo>
                    <a:pt x="352171" y="4683506"/>
                  </a:lnTo>
                  <a:lnTo>
                    <a:pt x="352171" y="394843"/>
                  </a:lnTo>
                  <a:lnTo>
                    <a:pt x="7986649" y="394843"/>
                  </a:lnTo>
                  <a:lnTo>
                    <a:pt x="7986649" y="468350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68312" y="9235620"/>
            <a:ext cx="6262655" cy="583662"/>
            <a:chOff x="0" y="0"/>
            <a:chExt cx="8350207" cy="7782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50250" cy="778256"/>
            </a:xfrm>
            <a:custGeom>
              <a:avLst/>
              <a:gdLst/>
              <a:ahLst/>
              <a:cxnLst/>
              <a:rect r="r" b="b" t="t" l="l"/>
              <a:pathLst>
                <a:path h="778256" w="8350250">
                  <a:moveTo>
                    <a:pt x="0" y="397637"/>
                  </a:moveTo>
                  <a:cubicBezTo>
                    <a:pt x="0" y="607822"/>
                    <a:pt x="170434" y="778256"/>
                    <a:pt x="380619" y="778256"/>
                  </a:cubicBezTo>
                  <a:lnTo>
                    <a:pt x="7969631" y="778256"/>
                  </a:lnTo>
                  <a:cubicBezTo>
                    <a:pt x="8179816" y="778256"/>
                    <a:pt x="8350250" y="607822"/>
                    <a:pt x="8350250" y="397637"/>
                  </a:cubicBezTo>
                  <a:lnTo>
                    <a:pt x="8350250" y="0"/>
                  </a:lnTo>
                  <a:lnTo>
                    <a:pt x="0" y="0"/>
                  </a:lnTo>
                  <a:lnTo>
                    <a:pt x="0" y="397637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605805" y="9819282"/>
            <a:ext cx="2185539" cy="663543"/>
            <a:chOff x="0" y="0"/>
            <a:chExt cx="2914052" cy="8847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14142" cy="884682"/>
            </a:xfrm>
            <a:custGeom>
              <a:avLst/>
              <a:gdLst/>
              <a:ahLst/>
              <a:cxnLst/>
              <a:rect r="r" b="b" t="t" l="l"/>
              <a:pathLst>
                <a:path h="884682" w="2914142">
                  <a:moveTo>
                    <a:pt x="1407287" y="0"/>
                  </a:moveTo>
                  <a:lnTo>
                    <a:pt x="506984" y="0"/>
                  </a:lnTo>
                  <a:cubicBezTo>
                    <a:pt x="506984" y="0"/>
                    <a:pt x="480060" y="414655"/>
                    <a:pt x="451612" y="587883"/>
                  </a:cubicBezTo>
                  <a:cubicBezTo>
                    <a:pt x="401828" y="884682"/>
                    <a:pt x="98044" y="789559"/>
                    <a:pt x="11303" y="852043"/>
                  </a:cubicBezTo>
                  <a:cubicBezTo>
                    <a:pt x="0" y="860552"/>
                    <a:pt x="5588" y="878967"/>
                    <a:pt x="19812" y="878967"/>
                  </a:cubicBezTo>
                  <a:lnTo>
                    <a:pt x="2894203" y="878967"/>
                  </a:lnTo>
                  <a:cubicBezTo>
                    <a:pt x="2908427" y="878967"/>
                    <a:pt x="2914142" y="860552"/>
                    <a:pt x="2902712" y="852043"/>
                  </a:cubicBezTo>
                  <a:cubicBezTo>
                    <a:pt x="2816098" y="789559"/>
                    <a:pt x="2512187" y="884682"/>
                    <a:pt x="2462530" y="587883"/>
                  </a:cubicBezTo>
                  <a:cubicBezTo>
                    <a:pt x="2434082" y="414655"/>
                    <a:pt x="2407031" y="0"/>
                    <a:pt x="2407031" y="0"/>
                  </a:cubicBezTo>
                  <a:lnTo>
                    <a:pt x="1407287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32451" y="5745361"/>
            <a:ext cx="5725856" cy="3216534"/>
            <a:chOff x="0" y="0"/>
            <a:chExt cx="7634475" cy="428871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34478" cy="4288663"/>
            </a:xfrm>
            <a:custGeom>
              <a:avLst/>
              <a:gdLst/>
              <a:ahLst/>
              <a:cxnLst/>
              <a:rect r="r" b="b" t="t" l="l"/>
              <a:pathLst>
                <a:path h="4288663" w="7634478">
                  <a:moveTo>
                    <a:pt x="0" y="0"/>
                  </a:moveTo>
                  <a:lnTo>
                    <a:pt x="7634478" y="0"/>
                  </a:lnTo>
                  <a:lnTo>
                    <a:pt x="7634478" y="4288663"/>
                  </a:lnTo>
                  <a:lnTo>
                    <a:pt x="0" y="4288663"/>
                  </a:lnTo>
                  <a:close/>
                </a:path>
              </a:pathLst>
            </a:custGeom>
            <a:blipFill>
              <a:blip r:embed="rId8"/>
              <a:stretch>
                <a:fillRect l="-2615" t="0" r="-2615" b="-1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5464055" y="6787856"/>
            <a:ext cx="1617953" cy="3303762"/>
          </a:xfrm>
          <a:custGeom>
            <a:avLst/>
            <a:gdLst/>
            <a:ahLst/>
            <a:cxnLst/>
            <a:rect r="r" b="b" t="t" l="l"/>
            <a:pathLst>
              <a:path h="3303762" w="1617953">
                <a:moveTo>
                  <a:pt x="0" y="0"/>
                </a:moveTo>
                <a:lnTo>
                  <a:pt x="1617952" y="0"/>
                </a:lnTo>
                <a:lnTo>
                  <a:pt x="1617952" y="3303762"/>
                </a:lnTo>
                <a:lnTo>
                  <a:pt x="0" y="3303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5549081" y="6872065"/>
            <a:ext cx="1449535" cy="3139432"/>
            <a:chOff x="0" y="0"/>
            <a:chExt cx="1932714" cy="41859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932686" cy="4185920"/>
            </a:xfrm>
            <a:custGeom>
              <a:avLst/>
              <a:gdLst/>
              <a:ahLst/>
              <a:cxnLst/>
              <a:rect r="r" b="b" t="t" l="l"/>
              <a:pathLst>
                <a:path h="4185920" w="1932686">
                  <a:moveTo>
                    <a:pt x="1751711" y="0"/>
                  </a:moveTo>
                  <a:lnTo>
                    <a:pt x="1518539" y="0"/>
                  </a:lnTo>
                  <a:lnTo>
                    <a:pt x="1518539" y="49022"/>
                  </a:lnTo>
                  <a:cubicBezTo>
                    <a:pt x="1518539" y="104648"/>
                    <a:pt x="1472819" y="150368"/>
                    <a:pt x="1417193" y="150368"/>
                  </a:cubicBezTo>
                  <a:lnTo>
                    <a:pt x="516636" y="150368"/>
                  </a:lnTo>
                  <a:cubicBezTo>
                    <a:pt x="461010" y="150368"/>
                    <a:pt x="415290" y="104648"/>
                    <a:pt x="415290" y="49022"/>
                  </a:cubicBezTo>
                  <a:lnTo>
                    <a:pt x="415290" y="0"/>
                  </a:lnTo>
                  <a:lnTo>
                    <a:pt x="179832" y="0"/>
                  </a:lnTo>
                  <a:cubicBezTo>
                    <a:pt x="80645" y="0"/>
                    <a:pt x="0" y="80645"/>
                    <a:pt x="0" y="179832"/>
                  </a:cubicBezTo>
                  <a:lnTo>
                    <a:pt x="0" y="4006088"/>
                  </a:lnTo>
                  <a:cubicBezTo>
                    <a:pt x="0" y="4105275"/>
                    <a:pt x="80645" y="4185920"/>
                    <a:pt x="179832" y="4185920"/>
                  </a:cubicBezTo>
                  <a:lnTo>
                    <a:pt x="1751711" y="4185920"/>
                  </a:lnTo>
                  <a:cubicBezTo>
                    <a:pt x="1850898" y="4185920"/>
                    <a:pt x="1931543" y="4105275"/>
                    <a:pt x="1931543" y="4006088"/>
                  </a:cubicBezTo>
                  <a:lnTo>
                    <a:pt x="1931543" y="179832"/>
                  </a:lnTo>
                  <a:cubicBezTo>
                    <a:pt x="1932686" y="80645"/>
                    <a:pt x="1852041" y="0"/>
                    <a:pt x="1751711" y="0"/>
                  </a:cubicBezTo>
                  <a:close/>
                </a:path>
              </a:pathLst>
            </a:custGeom>
            <a:blipFill>
              <a:blip r:embed="rId11"/>
              <a:stretch>
                <a:fillRect l="-153071" t="0" r="-15313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151623" y="6899044"/>
            <a:ext cx="224012" cy="27797"/>
            <a:chOff x="0" y="0"/>
            <a:chExt cx="298682" cy="370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8704" cy="37084"/>
            </a:xfrm>
            <a:custGeom>
              <a:avLst/>
              <a:gdLst/>
              <a:ahLst/>
              <a:cxnLst/>
              <a:rect r="r" b="b" t="t" l="l"/>
              <a:pathLst>
                <a:path h="37084" w="298704">
                  <a:moveTo>
                    <a:pt x="280162" y="0"/>
                  </a:moveTo>
                  <a:lnTo>
                    <a:pt x="18542" y="0"/>
                  </a:lnTo>
                  <a:cubicBezTo>
                    <a:pt x="8763" y="0"/>
                    <a:pt x="0" y="7620"/>
                    <a:pt x="0" y="18542"/>
                  </a:cubicBezTo>
                  <a:cubicBezTo>
                    <a:pt x="0" y="29464"/>
                    <a:pt x="8763" y="37084"/>
                    <a:pt x="18542" y="37084"/>
                  </a:cubicBezTo>
                  <a:lnTo>
                    <a:pt x="280162" y="37084"/>
                  </a:lnTo>
                  <a:cubicBezTo>
                    <a:pt x="289941" y="37084"/>
                    <a:pt x="298704" y="29464"/>
                    <a:pt x="298704" y="18542"/>
                  </a:cubicBezTo>
                  <a:cubicBezTo>
                    <a:pt x="298704" y="7620"/>
                    <a:pt x="289941" y="0"/>
                    <a:pt x="280162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445753" y="6892471"/>
            <a:ext cx="42897" cy="40944"/>
            <a:chOff x="0" y="0"/>
            <a:chExt cx="57196" cy="545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7277" cy="54610"/>
            </a:xfrm>
            <a:custGeom>
              <a:avLst/>
              <a:gdLst/>
              <a:ahLst/>
              <a:cxnLst/>
              <a:rect r="r" b="b" t="t" l="l"/>
              <a:pathLst>
                <a:path h="54610" w="57277">
                  <a:moveTo>
                    <a:pt x="28575" y="0"/>
                  </a:moveTo>
                  <a:cubicBezTo>
                    <a:pt x="18796" y="0"/>
                    <a:pt x="9779" y="5207"/>
                    <a:pt x="4953" y="13589"/>
                  </a:cubicBezTo>
                  <a:cubicBezTo>
                    <a:pt x="127" y="21971"/>
                    <a:pt x="0" y="32512"/>
                    <a:pt x="4953" y="40894"/>
                  </a:cubicBezTo>
                  <a:cubicBezTo>
                    <a:pt x="9906" y="49276"/>
                    <a:pt x="18796" y="54610"/>
                    <a:pt x="28575" y="54610"/>
                  </a:cubicBezTo>
                  <a:cubicBezTo>
                    <a:pt x="38354" y="54610"/>
                    <a:pt x="47371" y="49530"/>
                    <a:pt x="52324" y="41021"/>
                  </a:cubicBezTo>
                  <a:cubicBezTo>
                    <a:pt x="57277" y="32512"/>
                    <a:pt x="57277" y="22098"/>
                    <a:pt x="52324" y="13716"/>
                  </a:cubicBezTo>
                  <a:cubicBezTo>
                    <a:pt x="47371" y="5334"/>
                    <a:pt x="38354" y="0"/>
                    <a:pt x="28575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429717" y="7212988"/>
            <a:ext cx="17986" cy="137350"/>
            <a:chOff x="0" y="0"/>
            <a:chExt cx="23982" cy="1831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003" cy="183134"/>
            </a:xfrm>
            <a:custGeom>
              <a:avLst/>
              <a:gdLst/>
              <a:ahLst/>
              <a:cxnLst/>
              <a:rect r="r" b="b" t="t" l="l"/>
              <a:pathLst>
                <a:path h="183134" w="24003">
                  <a:moveTo>
                    <a:pt x="0" y="22860"/>
                  </a:moveTo>
                  <a:lnTo>
                    <a:pt x="0" y="159131"/>
                  </a:lnTo>
                  <a:cubicBezTo>
                    <a:pt x="0" y="172212"/>
                    <a:pt x="10922" y="183134"/>
                    <a:pt x="24003" y="183134"/>
                  </a:cubicBezTo>
                  <a:lnTo>
                    <a:pt x="24003" y="0"/>
                  </a:lnTo>
                  <a:cubicBezTo>
                    <a:pt x="10922" y="0"/>
                    <a:pt x="0" y="9779"/>
                    <a:pt x="0" y="2286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5429717" y="7452533"/>
            <a:ext cx="17986" cy="247721"/>
            <a:chOff x="0" y="0"/>
            <a:chExt cx="23982" cy="33029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003" cy="330327"/>
            </a:xfrm>
            <a:custGeom>
              <a:avLst/>
              <a:gdLst/>
              <a:ahLst/>
              <a:cxnLst/>
              <a:rect r="r" b="b" t="t" l="l"/>
              <a:pathLst>
                <a:path h="330327" w="24003">
                  <a:moveTo>
                    <a:pt x="0" y="22860"/>
                  </a:moveTo>
                  <a:lnTo>
                    <a:pt x="0" y="306324"/>
                  </a:lnTo>
                  <a:cubicBezTo>
                    <a:pt x="0" y="319405"/>
                    <a:pt x="10922" y="330327"/>
                    <a:pt x="24003" y="330327"/>
                  </a:cubicBezTo>
                  <a:lnTo>
                    <a:pt x="24003" y="0"/>
                  </a:lnTo>
                  <a:cubicBezTo>
                    <a:pt x="10922" y="0"/>
                    <a:pt x="0" y="9779"/>
                    <a:pt x="0" y="2286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429717" y="7754213"/>
            <a:ext cx="17986" cy="248538"/>
            <a:chOff x="0" y="0"/>
            <a:chExt cx="23982" cy="33138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4003" cy="331343"/>
            </a:xfrm>
            <a:custGeom>
              <a:avLst/>
              <a:gdLst/>
              <a:ahLst/>
              <a:cxnLst/>
              <a:rect r="r" b="b" t="t" l="l"/>
              <a:pathLst>
                <a:path h="331343" w="24003">
                  <a:moveTo>
                    <a:pt x="0" y="24003"/>
                  </a:moveTo>
                  <a:lnTo>
                    <a:pt x="0" y="307340"/>
                  </a:lnTo>
                  <a:cubicBezTo>
                    <a:pt x="0" y="320421"/>
                    <a:pt x="10922" y="331343"/>
                    <a:pt x="24003" y="331343"/>
                  </a:cubicBezTo>
                  <a:lnTo>
                    <a:pt x="24003" y="0"/>
                  </a:lnTo>
                  <a:cubicBezTo>
                    <a:pt x="10922" y="0"/>
                    <a:pt x="0" y="10922"/>
                    <a:pt x="0" y="24003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098359" y="7534289"/>
            <a:ext cx="17986" cy="398152"/>
            <a:chOff x="0" y="0"/>
            <a:chExt cx="23982" cy="5308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003" cy="530860"/>
            </a:xfrm>
            <a:custGeom>
              <a:avLst/>
              <a:gdLst/>
              <a:ahLst/>
              <a:cxnLst/>
              <a:rect r="r" b="b" t="t" l="l"/>
              <a:pathLst>
                <a:path h="530860" w="24003">
                  <a:moveTo>
                    <a:pt x="0" y="0"/>
                  </a:moveTo>
                  <a:lnTo>
                    <a:pt x="0" y="530860"/>
                  </a:lnTo>
                  <a:cubicBezTo>
                    <a:pt x="13081" y="530860"/>
                    <a:pt x="24003" y="519938"/>
                    <a:pt x="24003" y="506857"/>
                  </a:cubicBezTo>
                  <a:lnTo>
                    <a:pt x="24003" y="24003"/>
                  </a:lnTo>
                  <a:cubicBezTo>
                    <a:pt x="24003" y="10922"/>
                    <a:pt x="13081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5447703" y="6771505"/>
            <a:ext cx="1650655" cy="3336464"/>
          </a:xfrm>
          <a:custGeom>
            <a:avLst/>
            <a:gdLst/>
            <a:ahLst/>
            <a:cxnLst/>
            <a:rect r="r" b="b" t="t" l="l"/>
            <a:pathLst>
              <a:path h="3336464" w="1650655">
                <a:moveTo>
                  <a:pt x="0" y="0"/>
                </a:moveTo>
                <a:lnTo>
                  <a:pt x="1650656" y="0"/>
                </a:lnTo>
                <a:lnTo>
                  <a:pt x="1650656" y="3336464"/>
                </a:lnTo>
                <a:lnTo>
                  <a:pt x="0" y="33364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327488" y="3872640"/>
            <a:ext cx="9123341" cy="372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6375" indent="-178792" lvl="2">
              <a:lnSpc>
                <a:spcPts val="3285"/>
              </a:lnSpc>
              <a:buFont typeface="Arial"/>
              <a:buChar char="⚬"/>
            </a:pPr>
            <a:r>
              <a:rPr lang="en-US" sz="2346" spc="14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Reduza riscos fiscais e operacionais;</a:t>
            </a:r>
          </a:p>
          <a:p>
            <a:pPr algn="just" marL="536375" indent="-178792" lvl="2">
              <a:lnSpc>
                <a:spcPts val="3285"/>
              </a:lnSpc>
            </a:pPr>
          </a:p>
          <a:p>
            <a:pPr algn="just" marL="536375" indent="-178792" lvl="2">
              <a:lnSpc>
                <a:spcPts val="3285"/>
              </a:lnSpc>
              <a:buFont typeface="Arial"/>
              <a:buChar char="⚬"/>
            </a:pPr>
            <a:r>
              <a:rPr lang="en-US" sz="2346" spc="14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Melhore a tomada de decisão gerencial;</a:t>
            </a:r>
          </a:p>
          <a:p>
            <a:pPr algn="just" marL="536375" indent="-178792" lvl="2">
              <a:lnSpc>
                <a:spcPts val="3285"/>
              </a:lnSpc>
            </a:pPr>
            <a:r>
              <a:rPr lang="en-US" sz="2346" spc="14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</a:t>
            </a:r>
          </a:p>
          <a:p>
            <a:pPr algn="just" marL="536375" indent="-178792" lvl="2">
              <a:lnSpc>
                <a:spcPts val="3285"/>
              </a:lnSpc>
              <a:buFont typeface="Arial"/>
              <a:buChar char="⚬"/>
            </a:pPr>
            <a:r>
              <a:rPr lang="en-US" sz="2346" spc="147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Aumente da competitividade e otimização da carga tributária;</a:t>
            </a:r>
          </a:p>
          <a:p>
            <a:pPr algn="just" marL="536375" indent="-178792" lvl="2">
              <a:lnSpc>
                <a:spcPts val="3285"/>
              </a:lnSpc>
            </a:pPr>
          </a:p>
          <a:p>
            <a:pPr algn="just" marL="536375" indent="-178792" lvl="2">
              <a:lnSpc>
                <a:spcPts val="3285"/>
              </a:lnSpc>
              <a:buFont typeface="Arial"/>
              <a:buChar char="⚬"/>
            </a:pPr>
            <a:r>
              <a:rPr lang="en-US" b="true" sz="2346" spc="14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Ganhe produtividade e, principalmente, tempo; </a:t>
            </a:r>
          </a:p>
          <a:p>
            <a:pPr algn="ctr" marL="536375" indent="-178792" lvl="2">
              <a:lnSpc>
                <a:spcPts val="3285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7868031" y="8639860"/>
            <a:ext cx="8042256" cy="123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9"/>
              </a:lnSpc>
            </a:pPr>
            <a:r>
              <a:rPr lang="en-US" b="true" sz="2264" spc="14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Público-Alvo:</a:t>
            </a:r>
          </a:p>
          <a:p>
            <a:pPr algn="ctr">
              <a:lnSpc>
                <a:spcPts val="3169"/>
              </a:lnSpc>
            </a:pPr>
            <a:r>
              <a:rPr lang="en-US" sz="2264" spc="14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Empreendedores de todos os portes - desde o pequeno comerciante até grandes empresas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097288" y="634938"/>
            <a:ext cx="937660" cy="473518"/>
          </a:xfrm>
          <a:custGeom>
            <a:avLst/>
            <a:gdLst/>
            <a:ahLst/>
            <a:cxnLst/>
            <a:rect r="r" b="b" t="t" l="l"/>
            <a:pathLst>
              <a:path h="473518" w="937660">
                <a:moveTo>
                  <a:pt x="0" y="0"/>
                </a:moveTo>
                <a:lnTo>
                  <a:pt x="937660" y="0"/>
                </a:lnTo>
                <a:lnTo>
                  <a:pt x="937660" y="473518"/>
                </a:lnTo>
                <a:lnTo>
                  <a:pt x="0" y="4735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-5" r="0" b="-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" r="0" b="-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24863" y="1143655"/>
            <a:ext cx="335159" cy="296616"/>
          </a:xfrm>
          <a:custGeom>
            <a:avLst/>
            <a:gdLst/>
            <a:ahLst/>
            <a:cxnLst/>
            <a:rect r="r" b="b" t="t" l="l"/>
            <a:pathLst>
              <a:path h="296616" w="335159">
                <a:moveTo>
                  <a:pt x="0" y="0"/>
                </a:moveTo>
                <a:lnTo>
                  <a:pt x="335159" y="0"/>
                </a:lnTo>
                <a:lnTo>
                  <a:pt x="335159" y="296616"/>
                </a:lnTo>
                <a:lnTo>
                  <a:pt x="0" y="29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19" r="0" b="-21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32431" y="3632892"/>
            <a:ext cx="4303055" cy="3777101"/>
          </a:xfrm>
          <a:custGeom>
            <a:avLst/>
            <a:gdLst/>
            <a:ahLst/>
            <a:cxnLst/>
            <a:rect r="r" b="b" t="t" l="l"/>
            <a:pathLst>
              <a:path h="3777101" w="4303055">
                <a:moveTo>
                  <a:pt x="0" y="0"/>
                </a:moveTo>
                <a:lnTo>
                  <a:pt x="4303055" y="0"/>
                </a:lnTo>
                <a:lnTo>
                  <a:pt x="4303055" y="3777101"/>
                </a:lnTo>
                <a:lnTo>
                  <a:pt x="0" y="3777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098216" y="3632892"/>
            <a:ext cx="4303055" cy="3777101"/>
          </a:xfrm>
          <a:custGeom>
            <a:avLst/>
            <a:gdLst/>
            <a:ahLst/>
            <a:cxnLst/>
            <a:rect r="r" b="b" t="t" l="l"/>
            <a:pathLst>
              <a:path h="3777101" w="4303055">
                <a:moveTo>
                  <a:pt x="0" y="0"/>
                </a:moveTo>
                <a:lnTo>
                  <a:pt x="4303055" y="0"/>
                </a:lnTo>
                <a:lnTo>
                  <a:pt x="4303055" y="3777101"/>
                </a:lnTo>
                <a:lnTo>
                  <a:pt x="0" y="3777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23498" y="4047717"/>
            <a:ext cx="950385" cy="344514"/>
          </a:xfrm>
          <a:custGeom>
            <a:avLst/>
            <a:gdLst/>
            <a:ahLst/>
            <a:cxnLst/>
            <a:rect r="r" b="b" t="t" l="l"/>
            <a:pathLst>
              <a:path h="344514" w="950385">
                <a:moveTo>
                  <a:pt x="0" y="0"/>
                </a:moveTo>
                <a:lnTo>
                  <a:pt x="950385" y="0"/>
                </a:lnTo>
                <a:lnTo>
                  <a:pt x="950385" y="344514"/>
                </a:lnTo>
                <a:lnTo>
                  <a:pt x="0" y="34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34" r="0" b="-10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74914" y="4002546"/>
            <a:ext cx="846895" cy="307000"/>
          </a:xfrm>
          <a:custGeom>
            <a:avLst/>
            <a:gdLst/>
            <a:ahLst/>
            <a:cxnLst/>
            <a:rect r="r" b="b" t="t" l="l"/>
            <a:pathLst>
              <a:path h="307000" w="846895">
                <a:moveTo>
                  <a:pt x="0" y="0"/>
                </a:moveTo>
                <a:lnTo>
                  <a:pt x="846895" y="0"/>
                </a:lnTo>
                <a:lnTo>
                  <a:pt x="846895" y="307000"/>
                </a:lnTo>
                <a:lnTo>
                  <a:pt x="0" y="30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42" r="0" b="-114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64001" y="3632892"/>
            <a:ext cx="4303055" cy="3777101"/>
          </a:xfrm>
          <a:custGeom>
            <a:avLst/>
            <a:gdLst/>
            <a:ahLst/>
            <a:cxnLst/>
            <a:rect r="r" b="b" t="t" l="l"/>
            <a:pathLst>
              <a:path h="3777101" w="4303055">
                <a:moveTo>
                  <a:pt x="0" y="0"/>
                </a:moveTo>
                <a:lnTo>
                  <a:pt x="4303055" y="0"/>
                </a:lnTo>
                <a:lnTo>
                  <a:pt x="4303055" y="3777101"/>
                </a:lnTo>
                <a:lnTo>
                  <a:pt x="0" y="3777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086337" y="4002546"/>
            <a:ext cx="846895" cy="307000"/>
          </a:xfrm>
          <a:custGeom>
            <a:avLst/>
            <a:gdLst/>
            <a:ahLst/>
            <a:cxnLst/>
            <a:rect r="r" b="b" t="t" l="l"/>
            <a:pathLst>
              <a:path h="307000" w="846895">
                <a:moveTo>
                  <a:pt x="0" y="0"/>
                </a:moveTo>
                <a:lnTo>
                  <a:pt x="846895" y="0"/>
                </a:lnTo>
                <a:lnTo>
                  <a:pt x="846895" y="307000"/>
                </a:lnTo>
                <a:lnTo>
                  <a:pt x="0" y="30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142" r="0" b="-114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414624" y="-198876"/>
            <a:ext cx="3278294" cy="3278294"/>
          </a:xfrm>
          <a:custGeom>
            <a:avLst/>
            <a:gdLst/>
            <a:ahLst/>
            <a:cxnLst/>
            <a:rect r="r" b="b" t="t" l="l"/>
            <a:pathLst>
              <a:path h="3278294" w="3278294">
                <a:moveTo>
                  <a:pt x="0" y="0"/>
                </a:moveTo>
                <a:lnTo>
                  <a:pt x="3278294" y="0"/>
                </a:lnTo>
                <a:lnTo>
                  <a:pt x="3278294" y="3278294"/>
                </a:lnTo>
                <a:lnTo>
                  <a:pt x="0" y="3278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67749" y="6345963"/>
            <a:ext cx="1603605" cy="4459834"/>
          </a:xfrm>
          <a:custGeom>
            <a:avLst/>
            <a:gdLst/>
            <a:ahLst/>
            <a:cxnLst/>
            <a:rect r="r" b="b" t="t" l="l"/>
            <a:pathLst>
              <a:path h="4459834" w="1603605">
                <a:moveTo>
                  <a:pt x="0" y="0"/>
                </a:moveTo>
                <a:lnTo>
                  <a:pt x="1603605" y="0"/>
                </a:lnTo>
                <a:lnTo>
                  <a:pt x="1603605" y="4459834"/>
                </a:lnTo>
                <a:lnTo>
                  <a:pt x="0" y="44598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-104562"/>
            <a:ext cx="3944107" cy="3944107"/>
            <a:chOff x="0" y="0"/>
            <a:chExt cx="5258809" cy="52588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258816" cy="5258816"/>
            </a:xfrm>
            <a:custGeom>
              <a:avLst/>
              <a:gdLst/>
              <a:ahLst/>
              <a:cxnLst/>
              <a:rect r="r" b="b" t="t" l="l"/>
              <a:pathLst>
                <a:path h="5258816" w="5258816">
                  <a:moveTo>
                    <a:pt x="0" y="0"/>
                  </a:moveTo>
                  <a:lnTo>
                    <a:pt x="5258816" y="0"/>
                  </a:lnTo>
                  <a:lnTo>
                    <a:pt x="5258816" y="5258816"/>
                  </a:lnTo>
                  <a:lnTo>
                    <a:pt x="0" y="5258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112189" y="1465665"/>
            <a:ext cx="6602387" cy="60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b="true" sz="4470" spc="280">
                <a:solidFill>
                  <a:srgbClr val="044B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Diferenciais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04248" y="1908476"/>
            <a:ext cx="10069533" cy="91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3"/>
              </a:lnSpc>
            </a:pPr>
            <a:r>
              <a:rPr lang="en-US" b="true" sz="6555" spc="413">
                <a:solidFill>
                  <a:srgbClr val="044B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65404" y="4645992"/>
            <a:ext cx="3534345" cy="68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b="true" sz="2444" spc="152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Processamento Inteligente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92663" y="4638264"/>
            <a:ext cx="3211398" cy="68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b="true" sz="2444" spc="152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Dashboard Automático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96974" y="5440294"/>
            <a:ext cx="3534345" cy="136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570" spc="97">
                <a:solidFill>
                  <a:srgbClr val="E5FE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Que gera visualizações dinâmicas e até permite simulações preditivas, como análise de diferentes cenários de alíquota de ICMS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26905" y="4638264"/>
            <a:ext cx="3165759" cy="68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</a:pPr>
            <a:r>
              <a:rPr lang="en-US" b="true" sz="2444" spc="152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 Interativo com 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65404" y="5575518"/>
            <a:ext cx="3534345" cy="109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570" spc="97">
                <a:solidFill>
                  <a:srgbClr val="E5FE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Processa até 05 arquivos de múltiplos formatos (PDF, XML,   XlSX,  CSV, PNG, JPG E ZIP) simultaneamente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66426" y="5483733"/>
            <a:ext cx="3534345" cy="136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7"/>
              </a:lnSpc>
            </a:pPr>
            <a:r>
              <a:rPr lang="en-US" sz="1570" spc="97">
                <a:solidFill>
                  <a:srgbClr val="E5FE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Entregando métricas essenciais como faturamento total, principais clientes e ticket médio</a:t>
            </a:r>
          </a:p>
          <a:p>
            <a:pPr algn="ctr">
              <a:lnSpc>
                <a:spcPts val="2197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82434" y="2581120"/>
            <a:ext cx="1910252" cy="41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9"/>
              </a:lnSpc>
            </a:pPr>
            <a:r>
              <a:rPr lang="en-US" b="true" sz="1413" spc="51">
                <a:solidFill>
                  <a:srgbClr val="044B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Intelligent Agent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544130" y="7993218"/>
            <a:ext cx="13199739" cy="2983254"/>
          </a:xfrm>
          <a:custGeom>
            <a:avLst/>
            <a:gdLst/>
            <a:ahLst/>
            <a:cxnLst/>
            <a:rect r="r" b="b" t="t" l="l"/>
            <a:pathLst>
              <a:path h="2983254" w="13199739">
                <a:moveTo>
                  <a:pt x="0" y="0"/>
                </a:moveTo>
                <a:lnTo>
                  <a:pt x="13199739" y="0"/>
                </a:lnTo>
                <a:lnTo>
                  <a:pt x="13199739" y="2983254"/>
                </a:lnTo>
                <a:lnTo>
                  <a:pt x="0" y="29832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385623" y="8364170"/>
            <a:ext cx="1788259" cy="1788259"/>
          </a:xfrm>
          <a:custGeom>
            <a:avLst/>
            <a:gdLst/>
            <a:ahLst/>
            <a:cxnLst/>
            <a:rect r="r" b="b" t="t" l="l"/>
            <a:pathLst>
              <a:path h="1788259" w="1788259">
                <a:moveTo>
                  <a:pt x="0" y="0"/>
                </a:moveTo>
                <a:lnTo>
                  <a:pt x="1788259" y="0"/>
                </a:lnTo>
                <a:lnTo>
                  <a:pt x="1788259" y="1788259"/>
                </a:lnTo>
                <a:lnTo>
                  <a:pt x="0" y="178825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232516" y="8349727"/>
            <a:ext cx="9541119" cy="1721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23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Redução de 95% no tempo de análise de dados</a:t>
            </a:r>
          </a:p>
          <a:p>
            <a:pPr algn="ctr">
              <a:lnSpc>
                <a:spcPts val="3338"/>
              </a:lnSpc>
            </a:pPr>
            <a:r>
              <a:rPr lang="en-US" sz="23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Economia de até 20 horas mensais por usuário</a:t>
            </a:r>
          </a:p>
          <a:p>
            <a:pPr algn="ctr">
              <a:lnSpc>
                <a:spcPts val="3338"/>
              </a:lnSpc>
            </a:pPr>
            <a:r>
              <a:rPr lang="en-US" sz="238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Identificação de oportunidades que aumentam a lucratividade em até 15%.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4" r="0" b="-2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665565" y="6207633"/>
            <a:ext cx="1455923" cy="3591888"/>
          </a:xfrm>
          <a:custGeom>
            <a:avLst/>
            <a:gdLst/>
            <a:ahLst/>
            <a:cxnLst/>
            <a:rect r="r" b="b" t="t" l="l"/>
            <a:pathLst>
              <a:path h="3591888" w="1455923">
                <a:moveTo>
                  <a:pt x="0" y="0"/>
                </a:moveTo>
                <a:lnTo>
                  <a:pt x="1455923" y="0"/>
                </a:lnTo>
                <a:lnTo>
                  <a:pt x="1455923" y="3591888"/>
                </a:lnTo>
                <a:lnTo>
                  <a:pt x="0" y="3591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7345" y="-1411634"/>
            <a:ext cx="7618233" cy="3087949"/>
          </a:xfrm>
          <a:custGeom>
            <a:avLst/>
            <a:gdLst/>
            <a:ahLst/>
            <a:cxnLst/>
            <a:rect r="r" b="b" t="t" l="l"/>
            <a:pathLst>
              <a:path h="3087949" w="7618233">
                <a:moveTo>
                  <a:pt x="0" y="0"/>
                </a:moveTo>
                <a:lnTo>
                  <a:pt x="7618233" y="0"/>
                </a:lnTo>
                <a:lnTo>
                  <a:pt x="7618233" y="3087949"/>
                </a:lnTo>
                <a:lnTo>
                  <a:pt x="0" y="308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2434" y="3625808"/>
            <a:ext cx="9502504" cy="603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0"/>
              </a:lnSpc>
            </a:pPr>
            <a:r>
              <a:rPr lang="en-US" sz="2444" spc="15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 dados reais do curso I2A2: em segundos, o </a:t>
            </a:r>
            <a:r>
              <a:rPr lang="en-US" b="true" sz="2444" spc="1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NEXUS </a:t>
            </a:r>
            <a:r>
              <a:rPr lang="en-US" sz="2444" spc="15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identificou que o Instituto de Tecnologia em Fármacos representa 39% do faturamento total - R$ 1,29 milhão em uma única transação. </a:t>
            </a:r>
          </a:p>
          <a:p>
            <a:pPr algn="ctr">
              <a:lnSpc>
                <a:spcPts val="3420"/>
              </a:lnSpc>
            </a:pPr>
          </a:p>
          <a:p>
            <a:pPr algn="l">
              <a:lnSpc>
                <a:spcPts val="3420"/>
              </a:lnSpc>
            </a:pPr>
            <a:r>
              <a:rPr lang="en-US" sz="2444" spc="15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Também revelou que o perfil é predominantemente B2G - vendas para o setor público. </a:t>
            </a:r>
          </a:p>
          <a:p>
            <a:pPr algn="l">
              <a:lnSpc>
                <a:spcPts val="3420"/>
              </a:lnSpc>
            </a:pPr>
          </a:p>
          <a:p>
            <a:pPr algn="l">
              <a:lnSpc>
                <a:spcPts val="3420"/>
              </a:lnSpc>
            </a:pPr>
            <a:r>
              <a:rPr lang="en-US" sz="2444" spc="15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Essas informações, que levariam horas para extrair manualmente, foram geradas instantaneamente.</a:t>
            </a:r>
          </a:p>
          <a:p>
            <a:pPr algn="l">
              <a:lnSpc>
                <a:spcPts val="3420"/>
              </a:lnSpc>
            </a:pPr>
          </a:p>
          <a:p>
            <a:pPr algn="l">
              <a:lnSpc>
                <a:spcPts val="3420"/>
              </a:lnSpc>
            </a:pPr>
            <a:r>
              <a:rPr lang="en-US" b="true" sz="2444" spc="1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tempo que antes era gasto em planilhas agora é investido em fechar negócios e desenvolver estratégias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375" y="1487834"/>
            <a:ext cx="8204713" cy="60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6"/>
              </a:lnSpc>
            </a:pPr>
            <a:r>
              <a:rPr lang="en-US" b="true" sz="4470" spc="280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2434" y="1930645"/>
            <a:ext cx="9432664" cy="91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3"/>
              </a:lnSpc>
            </a:pPr>
            <a:r>
              <a:rPr lang="en-US" b="true" sz="6555" spc="413">
                <a:solidFill>
                  <a:srgbClr val="E5FE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I2A2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274649" y="3552414"/>
            <a:ext cx="9080954" cy="7732854"/>
            <a:chOff x="0" y="0"/>
            <a:chExt cx="12107938" cy="103104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107925" cy="10310368"/>
            </a:xfrm>
            <a:custGeom>
              <a:avLst/>
              <a:gdLst/>
              <a:ahLst/>
              <a:cxnLst/>
              <a:rect r="r" b="b" t="t" l="l"/>
              <a:pathLst>
                <a:path h="10310368" w="12107925">
                  <a:moveTo>
                    <a:pt x="8673846" y="315976"/>
                  </a:moveTo>
                  <a:cubicBezTo>
                    <a:pt x="8494014" y="114935"/>
                    <a:pt x="8236966" y="0"/>
                    <a:pt x="7967218" y="0"/>
                  </a:cubicBezTo>
                  <a:lnTo>
                    <a:pt x="948182" y="0"/>
                  </a:lnTo>
                  <a:cubicBezTo>
                    <a:pt x="424561" y="0"/>
                    <a:pt x="0" y="424561"/>
                    <a:pt x="0" y="948182"/>
                  </a:cubicBezTo>
                  <a:lnTo>
                    <a:pt x="0" y="4154805"/>
                  </a:lnTo>
                  <a:lnTo>
                    <a:pt x="0" y="6592697"/>
                  </a:lnTo>
                  <a:cubicBezTo>
                    <a:pt x="0" y="7116318"/>
                    <a:pt x="424561" y="7540879"/>
                    <a:pt x="948182" y="7540879"/>
                  </a:cubicBezTo>
                  <a:lnTo>
                    <a:pt x="4870831" y="7540879"/>
                  </a:lnTo>
                  <a:cubicBezTo>
                    <a:pt x="5140579" y="7540879"/>
                    <a:pt x="5397627" y="7655814"/>
                    <a:pt x="5577586" y="7856855"/>
                  </a:cubicBezTo>
                  <a:lnTo>
                    <a:pt x="7489571" y="9994392"/>
                  </a:lnTo>
                  <a:cubicBezTo>
                    <a:pt x="7669402" y="10195433"/>
                    <a:pt x="7926451" y="10310368"/>
                    <a:pt x="8196326" y="10310368"/>
                  </a:cubicBezTo>
                  <a:lnTo>
                    <a:pt x="11159744" y="10310368"/>
                  </a:lnTo>
                  <a:cubicBezTo>
                    <a:pt x="11411203" y="10310368"/>
                    <a:pt x="11652376" y="10210547"/>
                    <a:pt x="11830176" y="10032619"/>
                  </a:cubicBezTo>
                  <a:cubicBezTo>
                    <a:pt x="12007976" y="9854692"/>
                    <a:pt x="12107925" y="9613647"/>
                    <a:pt x="12107925" y="9362186"/>
                  </a:cubicBezTo>
                  <a:lnTo>
                    <a:pt x="12107925" y="4660773"/>
                  </a:lnTo>
                  <a:cubicBezTo>
                    <a:pt x="12107925" y="4335018"/>
                    <a:pt x="11987784" y="4020566"/>
                    <a:pt x="11770613" y="3777742"/>
                  </a:cubicBezTo>
                  <a:close/>
                </a:path>
              </a:pathLst>
            </a:custGeom>
            <a:blipFill>
              <a:blip r:embed="rId7"/>
              <a:stretch>
                <a:fillRect l="-28559" t="0" r="-28559" b="-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92538" y="749238"/>
            <a:ext cx="937660" cy="473518"/>
          </a:xfrm>
          <a:custGeom>
            <a:avLst/>
            <a:gdLst/>
            <a:ahLst/>
            <a:cxnLst/>
            <a:rect r="r" b="b" t="t" l="l"/>
            <a:pathLst>
              <a:path h="473518" w="937660">
                <a:moveTo>
                  <a:pt x="0" y="0"/>
                </a:moveTo>
                <a:lnTo>
                  <a:pt x="937660" y="0"/>
                </a:lnTo>
                <a:lnTo>
                  <a:pt x="937660" y="473518"/>
                </a:lnTo>
                <a:lnTo>
                  <a:pt x="0" y="4735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5" r="0" b="-5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13579" y="1767671"/>
            <a:ext cx="1990433" cy="4739083"/>
          </a:xfrm>
          <a:custGeom>
            <a:avLst/>
            <a:gdLst/>
            <a:ahLst/>
            <a:cxnLst/>
            <a:rect r="r" b="b" t="t" l="l"/>
            <a:pathLst>
              <a:path h="4739083" w="1990433">
                <a:moveTo>
                  <a:pt x="0" y="0"/>
                </a:moveTo>
                <a:lnTo>
                  <a:pt x="1990434" y="0"/>
                </a:lnTo>
                <a:lnTo>
                  <a:pt x="1990434" y="4739083"/>
                </a:lnTo>
                <a:lnTo>
                  <a:pt x="0" y="4739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08017" y="6989644"/>
            <a:ext cx="2987144" cy="4435587"/>
          </a:xfrm>
          <a:custGeom>
            <a:avLst/>
            <a:gdLst/>
            <a:ahLst/>
            <a:cxnLst/>
            <a:rect r="r" b="b" t="t" l="l"/>
            <a:pathLst>
              <a:path h="4435587" w="2987144">
                <a:moveTo>
                  <a:pt x="0" y="0"/>
                </a:moveTo>
                <a:lnTo>
                  <a:pt x="2987144" y="0"/>
                </a:lnTo>
                <a:lnTo>
                  <a:pt x="2987144" y="4435587"/>
                </a:lnTo>
                <a:lnTo>
                  <a:pt x="0" y="4435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80392"/>
            <a:ext cx="335159" cy="296616"/>
          </a:xfrm>
          <a:custGeom>
            <a:avLst/>
            <a:gdLst/>
            <a:ahLst/>
            <a:cxnLst/>
            <a:rect r="r" b="b" t="t" l="l"/>
            <a:pathLst>
              <a:path h="296616" w="335159">
                <a:moveTo>
                  <a:pt x="0" y="0"/>
                </a:moveTo>
                <a:lnTo>
                  <a:pt x="335159" y="0"/>
                </a:lnTo>
                <a:lnTo>
                  <a:pt x="335159" y="296616"/>
                </a:lnTo>
                <a:lnTo>
                  <a:pt x="0" y="296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219" r="0" b="-21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828972" y="1591812"/>
            <a:ext cx="8160209" cy="8050158"/>
            <a:chOff x="0" y="0"/>
            <a:chExt cx="10880278" cy="107335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80217" cy="10733786"/>
            </a:xfrm>
            <a:custGeom>
              <a:avLst/>
              <a:gdLst/>
              <a:ahLst/>
              <a:cxnLst/>
              <a:rect r="r" b="b" t="t" l="l"/>
              <a:pathLst>
                <a:path h="10733786" w="10880217">
                  <a:moveTo>
                    <a:pt x="6969887" y="9343263"/>
                  </a:moveTo>
                  <a:cubicBezTo>
                    <a:pt x="6782816" y="10183368"/>
                    <a:pt x="6001385" y="10733532"/>
                    <a:pt x="5106416" y="10649204"/>
                  </a:cubicBezTo>
                  <a:cubicBezTo>
                    <a:pt x="4306697" y="10575798"/>
                    <a:pt x="3639058" y="9867900"/>
                    <a:pt x="3613404" y="9049766"/>
                  </a:cubicBezTo>
                  <a:cubicBezTo>
                    <a:pt x="3602355" y="8602218"/>
                    <a:pt x="3503295" y="8187690"/>
                    <a:pt x="3228213" y="7828153"/>
                  </a:cubicBezTo>
                  <a:cubicBezTo>
                    <a:pt x="2854071" y="7336536"/>
                    <a:pt x="2351532" y="7087108"/>
                    <a:pt x="1731518" y="7072503"/>
                  </a:cubicBezTo>
                  <a:cubicBezTo>
                    <a:pt x="902462" y="7050532"/>
                    <a:pt x="267843" y="6555359"/>
                    <a:pt x="62357" y="5759323"/>
                  </a:cubicBezTo>
                  <a:cubicBezTo>
                    <a:pt x="29337" y="5630926"/>
                    <a:pt x="21971" y="5495163"/>
                    <a:pt x="3683" y="5363083"/>
                  </a:cubicBezTo>
                  <a:cubicBezTo>
                    <a:pt x="14732" y="4438650"/>
                    <a:pt x="755650" y="3675634"/>
                    <a:pt x="1665478" y="3661029"/>
                  </a:cubicBezTo>
                  <a:cubicBezTo>
                    <a:pt x="2575306" y="3646424"/>
                    <a:pt x="3396869" y="4376293"/>
                    <a:pt x="3426206" y="5326380"/>
                  </a:cubicBezTo>
                  <a:cubicBezTo>
                    <a:pt x="3455543" y="6276467"/>
                    <a:pt x="3910457" y="6878066"/>
                    <a:pt x="4724781" y="7153148"/>
                  </a:cubicBezTo>
                  <a:cubicBezTo>
                    <a:pt x="4922901" y="7219188"/>
                    <a:pt x="5142992" y="7237476"/>
                    <a:pt x="5352034" y="7248525"/>
                  </a:cubicBezTo>
                  <a:cubicBezTo>
                    <a:pt x="6445250" y="7299833"/>
                    <a:pt x="7204583" y="8279384"/>
                    <a:pt x="6969760" y="9343136"/>
                  </a:cubicBezTo>
                  <a:close/>
                  <a:moveTo>
                    <a:pt x="5403469" y="3426206"/>
                  </a:moveTo>
                  <a:cubicBezTo>
                    <a:pt x="6023356" y="3440938"/>
                    <a:pt x="6526022" y="3690366"/>
                    <a:pt x="6903847" y="4181856"/>
                  </a:cubicBezTo>
                  <a:cubicBezTo>
                    <a:pt x="7175246" y="4541393"/>
                    <a:pt x="7274306" y="4955921"/>
                    <a:pt x="7289038" y="5403469"/>
                  </a:cubicBezTo>
                  <a:cubicBezTo>
                    <a:pt x="7314692" y="6221476"/>
                    <a:pt x="7982331" y="6929501"/>
                    <a:pt x="8778367" y="7002907"/>
                  </a:cubicBezTo>
                  <a:cubicBezTo>
                    <a:pt x="9673463" y="7087235"/>
                    <a:pt x="10454767" y="6537071"/>
                    <a:pt x="10641838" y="5696966"/>
                  </a:cubicBezTo>
                  <a:cubicBezTo>
                    <a:pt x="10880217" y="4633087"/>
                    <a:pt x="10117328" y="3653663"/>
                    <a:pt x="9027795" y="3602355"/>
                  </a:cubicBezTo>
                  <a:cubicBezTo>
                    <a:pt x="8815070" y="3591306"/>
                    <a:pt x="8594979" y="3573018"/>
                    <a:pt x="8396859" y="3506978"/>
                  </a:cubicBezTo>
                  <a:cubicBezTo>
                    <a:pt x="7582535" y="3231896"/>
                    <a:pt x="7131304" y="2630297"/>
                    <a:pt x="7101967" y="1680210"/>
                  </a:cubicBezTo>
                  <a:cubicBezTo>
                    <a:pt x="7072630" y="730123"/>
                    <a:pt x="6302248" y="0"/>
                    <a:pt x="5337429" y="14732"/>
                  </a:cubicBezTo>
                  <a:cubicBezTo>
                    <a:pt x="4431284" y="29337"/>
                    <a:pt x="3690366" y="796036"/>
                    <a:pt x="3675634" y="1716786"/>
                  </a:cubicBezTo>
                  <a:cubicBezTo>
                    <a:pt x="3697605" y="1848866"/>
                    <a:pt x="3701288" y="1984629"/>
                    <a:pt x="3734308" y="2113026"/>
                  </a:cubicBezTo>
                  <a:cubicBezTo>
                    <a:pt x="3939794" y="2909062"/>
                    <a:pt x="4574413" y="3404235"/>
                    <a:pt x="5403342" y="3426333"/>
                  </a:cubicBezTo>
                  <a:close/>
                  <a:moveTo>
                    <a:pt x="9027795" y="7248652"/>
                  </a:moveTo>
                  <a:cubicBezTo>
                    <a:pt x="8815070" y="7237603"/>
                    <a:pt x="8594978" y="7219315"/>
                    <a:pt x="8396859" y="7153275"/>
                  </a:cubicBezTo>
                  <a:cubicBezTo>
                    <a:pt x="7582535" y="6878193"/>
                    <a:pt x="7131303" y="6276594"/>
                    <a:pt x="7101967" y="5326507"/>
                  </a:cubicBezTo>
                  <a:cubicBezTo>
                    <a:pt x="7083678" y="4721225"/>
                    <a:pt x="6764527" y="4203954"/>
                    <a:pt x="6283960" y="3914140"/>
                  </a:cubicBezTo>
                  <a:cubicBezTo>
                    <a:pt x="6023483" y="3734435"/>
                    <a:pt x="5704332" y="3620643"/>
                    <a:pt x="5352161" y="3602355"/>
                  </a:cubicBezTo>
                  <a:cubicBezTo>
                    <a:pt x="5143119" y="3591306"/>
                    <a:pt x="4923028" y="3573018"/>
                    <a:pt x="4724908" y="3506978"/>
                  </a:cubicBezTo>
                  <a:cubicBezTo>
                    <a:pt x="3910584" y="3231896"/>
                    <a:pt x="3455670" y="2630297"/>
                    <a:pt x="3426333" y="1680210"/>
                  </a:cubicBezTo>
                  <a:cubicBezTo>
                    <a:pt x="3396996" y="730123"/>
                    <a:pt x="2575179" y="0"/>
                    <a:pt x="1665478" y="14732"/>
                  </a:cubicBezTo>
                  <a:cubicBezTo>
                    <a:pt x="755777" y="29464"/>
                    <a:pt x="14732" y="796036"/>
                    <a:pt x="3683" y="1716786"/>
                  </a:cubicBezTo>
                  <a:cubicBezTo>
                    <a:pt x="21971" y="1848866"/>
                    <a:pt x="29337" y="1984629"/>
                    <a:pt x="62357" y="2113026"/>
                  </a:cubicBezTo>
                  <a:cubicBezTo>
                    <a:pt x="267843" y="2909062"/>
                    <a:pt x="902462" y="3404235"/>
                    <a:pt x="1731391" y="3426333"/>
                  </a:cubicBezTo>
                  <a:cubicBezTo>
                    <a:pt x="2351278" y="3441065"/>
                    <a:pt x="2853944" y="3690493"/>
                    <a:pt x="3228086" y="4181983"/>
                  </a:cubicBezTo>
                  <a:cubicBezTo>
                    <a:pt x="3503168" y="4541520"/>
                    <a:pt x="3602228" y="4956048"/>
                    <a:pt x="3613277" y="5403596"/>
                  </a:cubicBezTo>
                  <a:cubicBezTo>
                    <a:pt x="3631565" y="5975858"/>
                    <a:pt x="3965448" y="6496812"/>
                    <a:pt x="4438650" y="6779260"/>
                  </a:cubicBezTo>
                  <a:cubicBezTo>
                    <a:pt x="4710049" y="6958965"/>
                    <a:pt x="5036566" y="7061708"/>
                    <a:pt x="5403469" y="7072757"/>
                  </a:cubicBezTo>
                  <a:cubicBezTo>
                    <a:pt x="6023356" y="7087489"/>
                    <a:pt x="6526022" y="7336917"/>
                    <a:pt x="6903847" y="7828407"/>
                  </a:cubicBezTo>
                  <a:cubicBezTo>
                    <a:pt x="7175246" y="8187944"/>
                    <a:pt x="7274306" y="8602472"/>
                    <a:pt x="7289038" y="9050020"/>
                  </a:cubicBezTo>
                  <a:cubicBezTo>
                    <a:pt x="7314692" y="9868027"/>
                    <a:pt x="7982331" y="10576052"/>
                    <a:pt x="8778367" y="10649458"/>
                  </a:cubicBezTo>
                  <a:cubicBezTo>
                    <a:pt x="9673463" y="10733786"/>
                    <a:pt x="10454767" y="10183622"/>
                    <a:pt x="10641838" y="9343517"/>
                  </a:cubicBezTo>
                  <a:cubicBezTo>
                    <a:pt x="10880217" y="8279638"/>
                    <a:pt x="10117328" y="7300214"/>
                    <a:pt x="9027795" y="7248906"/>
                  </a:cubicBezTo>
                  <a:close/>
                  <a:moveTo>
                    <a:pt x="8954389" y="3426460"/>
                  </a:moveTo>
                  <a:cubicBezTo>
                    <a:pt x="8958072" y="3426460"/>
                    <a:pt x="8958072" y="3426460"/>
                    <a:pt x="8961755" y="3426460"/>
                  </a:cubicBezTo>
                  <a:cubicBezTo>
                    <a:pt x="9904476" y="3415411"/>
                    <a:pt x="10660253" y="2637790"/>
                    <a:pt x="10649203" y="1695069"/>
                  </a:cubicBezTo>
                  <a:cubicBezTo>
                    <a:pt x="10641838" y="766699"/>
                    <a:pt x="9867773" y="11049"/>
                    <a:pt x="8928735" y="14732"/>
                  </a:cubicBezTo>
                  <a:cubicBezTo>
                    <a:pt x="7996936" y="22098"/>
                    <a:pt x="7230237" y="777748"/>
                    <a:pt x="7233920" y="1720469"/>
                  </a:cubicBezTo>
                  <a:cubicBezTo>
                    <a:pt x="7237603" y="2663190"/>
                    <a:pt x="8018907" y="3437255"/>
                    <a:pt x="8954389" y="3426206"/>
                  </a:cubicBezTo>
                  <a:close/>
                  <a:moveTo>
                    <a:pt x="1698498" y="7248652"/>
                  </a:moveTo>
                  <a:cubicBezTo>
                    <a:pt x="766699" y="7252335"/>
                    <a:pt x="0" y="8004302"/>
                    <a:pt x="3683" y="8950706"/>
                  </a:cubicBezTo>
                  <a:cubicBezTo>
                    <a:pt x="7366" y="9897111"/>
                    <a:pt x="784987" y="10667492"/>
                    <a:pt x="1724152" y="10660127"/>
                  </a:cubicBezTo>
                  <a:cubicBezTo>
                    <a:pt x="2670556" y="10649077"/>
                    <a:pt x="3429889" y="9875139"/>
                    <a:pt x="3418967" y="8928736"/>
                  </a:cubicBezTo>
                  <a:cubicBezTo>
                    <a:pt x="3411601" y="7996937"/>
                    <a:pt x="2637663" y="7241287"/>
                    <a:pt x="1698498" y="7248653"/>
                  </a:cubicBezTo>
                  <a:close/>
                </a:path>
              </a:pathLst>
            </a:custGeom>
            <a:blipFill>
              <a:blip r:embed="rId8"/>
              <a:stretch>
                <a:fillRect l="-32841" t="-136" r="-34629" b="-68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299232" y="1607494"/>
            <a:ext cx="1064983" cy="1064983"/>
          </a:xfrm>
          <a:custGeom>
            <a:avLst/>
            <a:gdLst/>
            <a:ahLst/>
            <a:cxnLst/>
            <a:rect r="r" b="b" t="t" l="l"/>
            <a:pathLst>
              <a:path h="1064983" w="1064983">
                <a:moveTo>
                  <a:pt x="0" y="0"/>
                </a:moveTo>
                <a:lnTo>
                  <a:pt x="1064983" y="0"/>
                </a:lnTo>
                <a:lnTo>
                  <a:pt x="1064983" y="1064983"/>
                </a:lnTo>
                <a:lnTo>
                  <a:pt x="0" y="10649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17140" y="-192395"/>
            <a:ext cx="1378942" cy="3034080"/>
          </a:xfrm>
          <a:custGeom>
            <a:avLst/>
            <a:gdLst/>
            <a:ahLst/>
            <a:cxnLst/>
            <a:rect r="r" b="b" t="t" l="l"/>
            <a:pathLst>
              <a:path h="3034080" w="1378942">
                <a:moveTo>
                  <a:pt x="0" y="0"/>
                </a:moveTo>
                <a:lnTo>
                  <a:pt x="1378941" y="0"/>
                </a:lnTo>
                <a:lnTo>
                  <a:pt x="1378941" y="3034080"/>
                </a:lnTo>
                <a:lnTo>
                  <a:pt x="0" y="3034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6663" y="5019675"/>
            <a:ext cx="8047380" cy="566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b="true" sz="2000" spc="126">
                <a:solidFill>
                  <a:srgbClr val="116E9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Faça parte da solução que garante conformidade, maximiza lucros e impulsiona o crescimento sustentável no novo cenário fiscal brasileiro!</a:t>
            </a:r>
          </a:p>
          <a:p>
            <a:pPr algn="ctr">
              <a:lnSpc>
                <a:spcPts val="2800"/>
              </a:lnSpc>
            </a:pPr>
          </a:p>
          <a:p>
            <a:pPr algn="ctr">
              <a:lnSpc>
                <a:spcPts val="2800"/>
              </a:lnSpc>
            </a:pPr>
            <a:r>
              <a:rPr lang="en-US" sz="2000" spc="126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ADOLFO NETO</a:t>
            </a:r>
          </a:p>
          <a:p>
            <a:pPr algn="ctr">
              <a:lnSpc>
                <a:spcPts val="2800"/>
              </a:lnSpc>
            </a:pPr>
            <a:r>
              <a:rPr lang="en-US" sz="2000" spc="126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ARILDA MENDES DE ALMEIDA</a:t>
            </a:r>
          </a:p>
          <a:p>
            <a:pPr algn="ctr">
              <a:lnSpc>
                <a:spcPts val="2800"/>
              </a:lnSpc>
            </a:pPr>
            <a:r>
              <a:rPr lang="en-US" sz="2000" spc="126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CRISTIANE CORADINI CHIORATO</a:t>
            </a:r>
          </a:p>
          <a:p>
            <a:pPr algn="ctr">
              <a:lnSpc>
                <a:spcPts val="2800"/>
              </a:lnSpc>
            </a:pPr>
            <a:r>
              <a:rPr lang="en-US" sz="2000" spc="126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DIONE</a:t>
            </a:r>
          </a:p>
          <a:p>
            <a:pPr algn="ctr">
              <a:lnSpc>
                <a:spcPts val="2800"/>
              </a:lnSpc>
            </a:pPr>
            <a:r>
              <a:rPr lang="en-US" sz="2000" spc="126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EDUARDO ROLIM</a:t>
            </a:r>
          </a:p>
          <a:p>
            <a:pPr algn="ctr">
              <a:lnSpc>
                <a:spcPts val="2800"/>
              </a:lnSpc>
            </a:pPr>
            <a:r>
              <a:rPr lang="en-US" sz="2000" spc="126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JOANNA OLIVEIRA</a:t>
            </a:r>
          </a:p>
          <a:p>
            <a:pPr algn="ctr">
              <a:lnSpc>
                <a:spcPts val="2800"/>
              </a:lnSpc>
            </a:pPr>
            <a:r>
              <a:rPr lang="en-US" sz="2000" spc="126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JOÃO VICTOR</a:t>
            </a:r>
          </a:p>
          <a:p>
            <a:pPr algn="ctr">
              <a:lnSpc>
                <a:spcPts val="2800"/>
              </a:lnSpc>
            </a:pPr>
            <a:r>
              <a:rPr lang="en-US" sz="2000" spc="126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PETERSON MOREIRA</a:t>
            </a:r>
          </a:p>
          <a:p>
            <a:pPr algn="ctr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spc="126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4122" y="3930950"/>
            <a:ext cx="6616147" cy="2126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9"/>
              </a:lnSpc>
            </a:pPr>
            <a:r>
              <a:rPr lang="en-US" sz="2981" spc="187">
                <a:solidFill>
                  <a:srgbClr val="116E9B"/>
                </a:solidFill>
                <a:latin typeface="Montserrat"/>
                <a:ea typeface="Montserrat"/>
                <a:cs typeface="Montserrat"/>
                <a:sym typeface="Montserrat"/>
              </a:rPr>
              <a:t>Junte-se a Nós na Revolução da Gestão Tributária!</a:t>
            </a:r>
          </a:p>
          <a:p>
            <a:pPr algn="l">
              <a:lnSpc>
                <a:spcPts val="3399"/>
              </a:lnSpc>
            </a:pPr>
          </a:p>
          <a:p>
            <a:pPr algn="l">
              <a:lnSpc>
                <a:spcPts val="3399"/>
              </a:lnSpc>
            </a:pPr>
          </a:p>
          <a:p>
            <a:pPr algn="l">
              <a:lnSpc>
                <a:spcPts val="3399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2565676" y="0"/>
            <a:ext cx="4348246" cy="3631356"/>
            <a:chOff x="0" y="0"/>
            <a:chExt cx="5797661" cy="48418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97677" cy="4841748"/>
            </a:xfrm>
            <a:custGeom>
              <a:avLst/>
              <a:gdLst/>
              <a:ahLst/>
              <a:cxnLst/>
              <a:rect r="r" b="b" t="t" l="l"/>
              <a:pathLst>
                <a:path h="4841748" w="5797677">
                  <a:moveTo>
                    <a:pt x="0" y="0"/>
                  </a:moveTo>
                  <a:lnTo>
                    <a:pt x="5797677" y="0"/>
                  </a:lnTo>
                  <a:lnTo>
                    <a:pt x="5797677" y="4841748"/>
                  </a:lnTo>
                  <a:lnTo>
                    <a:pt x="0" y="4841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9870" r="0" b="-987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875227" y="3032342"/>
            <a:ext cx="1910252" cy="41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9"/>
              </a:lnSpc>
            </a:pPr>
            <a:r>
              <a:rPr lang="en-US" b="true" sz="1413" spc="51">
                <a:solidFill>
                  <a:srgbClr val="044B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Intelligent Agent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04631"/>
            <a:ext cx="18288000" cy="11422419"/>
          </a:xfrm>
          <a:custGeom>
            <a:avLst/>
            <a:gdLst/>
            <a:ahLst/>
            <a:cxnLst/>
            <a:rect r="r" b="b" t="t" l="l"/>
            <a:pathLst>
              <a:path h="11422419" w="18288000">
                <a:moveTo>
                  <a:pt x="0" y="0"/>
                </a:moveTo>
                <a:lnTo>
                  <a:pt x="18288000" y="0"/>
                </a:lnTo>
                <a:lnTo>
                  <a:pt x="18288000" y="11422419"/>
                </a:lnTo>
                <a:lnTo>
                  <a:pt x="0" y="11422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3" t="0" r="-813" b="-84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94081" y="607598"/>
            <a:ext cx="1964920" cy="1964920"/>
          </a:xfrm>
          <a:custGeom>
            <a:avLst/>
            <a:gdLst/>
            <a:ahLst/>
            <a:cxnLst/>
            <a:rect r="r" b="b" t="t" l="l"/>
            <a:pathLst>
              <a:path h="1964920" w="1964920">
                <a:moveTo>
                  <a:pt x="0" y="0"/>
                </a:moveTo>
                <a:lnTo>
                  <a:pt x="1964920" y="0"/>
                </a:lnTo>
                <a:lnTo>
                  <a:pt x="1964920" y="1964920"/>
                </a:lnTo>
                <a:lnTo>
                  <a:pt x="0" y="196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03212" y="8825091"/>
            <a:ext cx="7057089" cy="771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1"/>
              </a:lnSpc>
            </a:pPr>
            <a:r>
              <a:rPr lang="en-US" sz="444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OBR</a:t>
            </a:r>
            <a:r>
              <a:rPr lang="en-US" sz="444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IGADA PELA ATENÇÃO!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DAG2kRD_OLM</dc:identifier>
  <dcterms:modified xsi:type="dcterms:W3CDTF">2011-08-01T06:04:30Z</dcterms:modified>
  <cp:revision>1</cp:revision>
  <dc:title>I2A2_Agentes_Inteligentes_Projeto_Final_&lt;Quantum&gt;.pptx</dc:title>
</cp:coreProperties>
</file>